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1"/>
    <p:sldMasterId id="2147483673" r:id="rId2"/>
  </p:sldMasterIdLst>
  <p:notesMasterIdLst>
    <p:notesMasterId r:id="rId28"/>
  </p:notesMasterIdLst>
  <p:sldIdLst>
    <p:sldId id="274" r:id="rId3"/>
    <p:sldId id="286" r:id="rId4"/>
    <p:sldId id="257" r:id="rId5"/>
    <p:sldId id="259" r:id="rId6"/>
    <p:sldId id="260" r:id="rId7"/>
    <p:sldId id="261" r:id="rId8"/>
    <p:sldId id="262" r:id="rId9"/>
    <p:sldId id="263" r:id="rId10"/>
    <p:sldId id="264" r:id="rId11"/>
    <p:sldId id="279" r:id="rId12"/>
    <p:sldId id="266" r:id="rId13"/>
    <p:sldId id="277" r:id="rId14"/>
    <p:sldId id="268" r:id="rId15"/>
    <p:sldId id="269" r:id="rId16"/>
    <p:sldId id="270" r:id="rId17"/>
    <p:sldId id="271" r:id="rId18"/>
    <p:sldId id="272" r:id="rId19"/>
    <p:sldId id="273" r:id="rId20"/>
    <p:sldId id="290" r:id="rId21"/>
    <p:sldId id="287" r:id="rId22"/>
    <p:sldId id="275" r:id="rId23"/>
    <p:sldId id="276" r:id="rId24"/>
    <p:sldId id="288" r:id="rId25"/>
    <p:sldId id="284" r:id="rId26"/>
    <p:sldId id="289" r:id="rId27"/>
  </p:sldIdLst>
  <p:sldSz cx="9144000" cy="5143500" type="screen16x9"/>
  <p:notesSz cx="6858000" cy="9144000"/>
  <p:embeddedFontLst>
    <p:embeddedFont>
      <p:font typeface="Maven Pro" pitchFamily="2" charset="77"/>
      <p:regular r:id="rId29"/>
      <p:bold r:id="rId30"/>
    </p:embeddedFont>
    <p:embeddedFont>
      <p:font typeface="Nunito" pitchFamily="2" charset="77"/>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6DC30"/>
    <a:srgbClr val="626EFA"/>
    <a:srgbClr val="53B4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3A716D7-1870-4D48-9C2E-CDE64C70F137}">
  <a:tblStyle styleId="{73A716D7-1870-4D48-9C2E-CDE64C70F13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23"/>
    <p:restoredTop sz="88017"/>
  </p:normalViewPr>
  <p:slideViewPr>
    <p:cSldViewPr snapToGrid="0">
      <p:cViewPr>
        <p:scale>
          <a:sx n="140" d="100"/>
          <a:sy n="140" d="100"/>
        </p:scale>
        <p:origin x="1088" y="9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a008682ef1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a008682ef1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3202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9fff8beab1_12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6" name="Google Shape;956;g9fff8beab1_12_2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A</a:t>
            </a:r>
            <a:endParaRPr/>
          </a:p>
          <a:p>
            <a:pPr marL="0" lvl="0" indent="0" algn="l" rtl="0">
              <a:lnSpc>
                <a:spcPct val="100000"/>
              </a:lnSpc>
              <a:spcBef>
                <a:spcPts val="0"/>
              </a:spcBef>
              <a:spcAft>
                <a:spcPts val="0"/>
              </a:spcAft>
              <a:buSzPts val="1100"/>
              <a:buNone/>
            </a:pPr>
            <a:r>
              <a:rPr lang="en"/>
              <a:t>Define RMSE, MAE, 1st Quartile errors, 3rd Quartile errors</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0325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9e42dc832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9e42dc8325_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69806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9fff8beab1_1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9fff8beab1_12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Tree-based algorithms use a fundamental unit known as a decision tree. A decision tree can be used to visually represent the “decisions”, or if-then rules, that are used to generate predictions</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For our model, the ‘splitting’ was performed on variables such as ‘traffic(N)’ or ‘wind bearing’.</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The root node in our case was the Traffic, as it was the best way to split the data and was highly correlated with the taxi out time.</a:t>
            </a:r>
            <a:endParaRPr sz="1400">
              <a:solidFill>
                <a:schemeClr val="dk1"/>
              </a:solidFill>
            </a:endParaRPr>
          </a:p>
        </p:txBody>
      </p:sp>
    </p:spTree>
    <p:extLst>
      <p:ext uri="{BB962C8B-B14F-4D97-AF65-F5344CB8AC3E}">
        <p14:creationId xmlns:p14="http://schemas.microsoft.com/office/powerpoint/2010/main" val="2326542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9fff8beab1_1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6" name="Google Shape;996;g9fff8beab1_1_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a:t>
            </a:r>
            <a:endParaRPr/>
          </a:p>
        </p:txBody>
      </p:sp>
    </p:spTree>
    <p:extLst>
      <p:ext uri="{BB962C8B-B14F-4D97-AF65-F5344CB8AC3E}">
        <p14:creationId xmlns:p14="http://schemas.microsoft.com/office/powerpoint/2010/main" val="1878028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9fff8beab1_1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1" name="Google Shape;1031;g9fff8beab1_1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a:t>
            </a:r>
            <a:endParaRPr/>
          </a:p>
        </p:txBody>
      </p:sp>
    </p:spTree>
    <p:extLst>
      <p:ext uri="{BB962C8B-B14F-4D97-AF65-F5344CB8AC3E}">
        <p14:creationId xmlns:p14="http://schemas.microsoft.com/office/powerpoint/2010/main" val="939158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9fff8beab1_1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0" name="Google Shape;1040;g9fff8beab1_1_4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a:t>
            </a:r>
            <a:endParaRPr/>
          </a:p>
        </p:txBody>
      </p:sp>
    </p:spTree>
    <p:extLst>
      <p:ext uri="{BB962C8B-B14F-4D97-AF65-F5344CB8AC3E}">
        <p14:creationId xmlns:p14="http://schemas.microsoft.com/office/powerpoint/2010/main" val="884229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9fff8beab1_5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9fff8beab1_5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
            </a:r>
            <a:endParaRPr/>
          </a:p>
        </p:txBody>
      </p:sp>
    </p:spTree>
    <p:extLst>
      <p:ext uri="{BB962C8B-B14F-4D97-AF65-F5344CB8AC3E}">
        <p14:creationId xmlns:p14="http://schemas.microsoft.com/office/powerpoint/2010/main" val="4014715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9fff8beab1_5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9fff8beab1_5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
            </a:r>
            <a:endParaRPr/>
          </a:p>
        </p:txBody>
      </p:sp>
    </p:spTree>
    <p:extLst>
      <p:ext uri="{BB962C8B-B14F-4D97-AF65-F5344CB8AC3E}">
        <p14:creationId xmlns:p14="http://schemas.microsoft.com/office/powerpoint/2010/main" val="2913972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9fff8beab1_1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4" name="Google Shape;1074;g9fff8beab1_1_4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600">
                <a:solidFill>
                  <a:srgbClr val="292929"/>
                </a:solidFill>
                <a:highlight>
                  <a:srgbClr val="FFFFFF"/>
                </a:highlight>
                <a:latin typeface="Georgia"/>
                <a:ea typeface="Georgia"/>
                <a:cs typeface="Georgia"/>
                <a:sym typeface="Georgia"/>
              </a:rPr>
              <a:t>We generally work with high dimensionality data. Such data have many features which are mutually exclusive i.e they never take zero values simultaneously. LightGBM safely identifies such features and bundles them into a single feature to reduce the complexity</a:t>
            </a:r>
            <a:endParaRPr/>
          </a:p>
        </p:txBody>
      </p:sp>
    </p:spTree>
    <p:extLst>
      <p:ext uri="{BB962C8B-B14F-4D97-AF65-F5344CB8AC3E}">
        <p14:creationId xmlns:p14="http://schemas.microsoft.com/office/powerpoint/2010/main" val="79841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9fff8beab1_1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g9fff8beab1_12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7211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9e21affa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9e21affa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a008682ef1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ga008682ef1_3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4651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a008682ef1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7" name="Google Shape;1097;ga008682ef1_3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4547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9e42dc832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9e42dc8325_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3955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9fff8beab1_5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4" name="Google Shape;1114;g9fff8beab1_5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283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9e38d930d1_4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9e38d930d1_4_2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9e38d930d1_4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5" name="Google Shape;585;g9e38d930d1_4_2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As Marc </a:t>
            </a:r>
            <a:r>
              <a:rPr lang="fr-FR" dirty="0" err="1"/>
              <a:t>mentioned</a:t>
            </a:r>
            <a:r>
              <a:rPr lang="fr-FR" dirty="0"/>
              <a:t>, the objective of </a:t>
            </a:r>
            <a:r>
              <a:rPr lang="fr-FR" dirty="0" err="1"/>
              <a:t>this</a:t>
            </a:r>
            <a:r>
              <a:rPr lang="fr-FR" dirty="0"/>
              <a:t> </a:t>
            </a:r>
            <a:r>
              <a:rPr lang="fr-FR" dirty="0" err="1"/>
              <a:t>project</a:t>
            </a:r>
            <a:r>
              <a:rPr lang="fr-FR" dirty="0"/>
              <a:t> </a:t>
            </a:r>
            <a:r>
              <a:rPr lang="fr-FR" dirty="0" err="1"/>
              <a:t>is</a:t>
            </a:r>
            <a:r>
              <a:rPr lang="fr-FR" dirty="0"/>
              <a:t> to </a:t>
            </a:r>
            <a:r>
              <a:rPr lang="fr-FR" dirty="0" err="1"/>
              <a:t>accurately</a:t>
            </a:r>
            <a:r>
              <a:rPr lang="fr-FR" dirty="0"/>
              <a:t> </a:t>
            </a:r>
            <a:r>
              <a:rPr lang="fr-FR" dirty="0" err="1"/>
              <a:t>predict</a:t>
            </a:r>
            <a:r>
              <a:rPr lang="fr-FR" dirty="0"/>
              <a:t> the Taxi Out time for </a:t>
            </a:r>
            <a:r>
              <a:rPr lang="fr-FR" dirty="0" err="1"/>
              <a:t>every</a:t>
            </a:r>
            <a:r>
              <a:rPr lang="fr-FR" dirty="0"/>
              <a:t> </a:t>
            </a:r>
            <a:r>
              <a:rPr lang="fr-FR" dirty="0" err="1"/>
              <a:t>aircraft</a:t>
            </a:r>
            <a:r>
              <a:rPr lang="fr-FR" dirty="0"/>
              <a:t>. </a:t>
            </a:r>
            <a:r>
              <a:rPr lang="fr-FR" dirty="0" err="1"/>
              <a:t>Indeed</a:t>
            </a:r>
            <a:r>
              <a:rPr lang="fr-FR" dirty="0"/>
              <a:t>, </a:t>
            </a:r>
            <a:r>
              <a:rPr lang="fr-FR" dirty="0" err="1"/>
              <a:t>there</a:t>
            </a:r>
            <a:r>
              <a:rPr lang="fr-FR" dirty="0"/>
              <a:t> are 3 main </a:t>
            </a:r>
            <a:r>
              <a:rPr lang="fr-FR" dirty="0" err="1"/>
              <a:t>reasons</a:t>
            </a:r>
            <a:r>
              <a:rPr lang="fr-FR" dirty="0"/>
              <a:t> for </a:t>
            </a:r>
            <a:r>
              <a:rPr lang="fr-FR" dirty="0" err="1"/>
              <a:t>which</a:t>
            </a:r>
            <a:r>
              <a:rPr lang="fr-FR" dirty="0"/>
              <a:t> </a:t>
            </a:r>
            <a:r>
              <a:rPr lang="fr-FR" dirty="0" err="1"/>
              <a:t>this</a:t>
            </a:r>
            <a:r>
              <a:rPr lang="fr-FR" dirty="0"/>
              <a:t> </a:t>
            </a:r>
            <a:r>
              <a:rPr lang="fr-FR" dirty="0" err="1"/>
              <a:t>is</a:t>
            </a:r>
            <a:r>
              <a:rPr lang="fr-FR" dirty="0"/>
              <a:t> an important challenge for </a:t>
            </a:r>
            <a:r>
              <a:rPr lang="fr-FR" dirty="0" err="1"/>
              <a:t>airports</a:t>
            </a:r>
            <a:r>
              <a:rPr lang="fr-FR" dirty="0"/>
              <a:t> to </a:t>
            </a:r>
            <a:r>
              <a:rPr lang="fr-FR" dirty="0" err="1"/>
              <a:t>be</a:t>
            </a:r>
            <a:r>
              <a:rPr lang="fr-FR" dirty="0"/>
              <a:t> as </a:t>
            </a:r>
            <a:r>
              <a:rPr lang="fr-FR" dirty="0" err="1"/>
              <a:t>accurate</a:t>
            </a:r>
            <a:r>
              <a:rPr lang="fr-FR" dirty="0"/>
              <a:t> as possible in </a:t>
            </a:r>
            <a:r>
              <a:rPr lang="fr-FR" dirty="0" err="1"/>
              <a:t>this</a:t>
            </a:r>
            <a:r>
              <a:rPr lang="fr-FR" dirty="0"/>
              <a:t> </a:t>
            </a:r>
            <a:r>
              <a:rPr lang="fr-FR" dirty="0" err="1"/>
              <a:t>prediction</a:t>
            </a:r>
            <a:r>
              <a:rPr lang="fr-FR" dirty="0"/>
              <a:t> </a:t>
            </a:r>
          </a:p>
          <a:p>
            <a:pPr marL="0" lvl="0" indent="0" algn="l" rtl="0">
              <a:lnSpc>
                <a:spcPct val="100000"/>
              </a:lnSpc>
              <a:spcBef>
                <a:spcPts val="0"/>
              </a:spcBef>
              <a:spcAft>
                <a:spcPts val="0"/>
              </a:spcAft>
              <a:buSzPts val="1100"/>
              <a:buNone/>
            </a:pPr>
            <a:r>
              <a:rPr lang="fr-FR" dirty="0"/>
              <a:t>First, </a:t>
            </a:r>
            <a:r>
              <a:rPr lang="fr-FR" dirty="0" err="1"/>
              <a:t>it</a:t>
            </a:r>
            <a:r>
              <a:rPr lang="fr-FR" dirty="0"/>
              <a:t> has to do </a:t>
            </a:r>
            <a:r>
              <a:rPr lang="fr-FR" dirty="0" err="1"/>
              <a:t>with</a:t>
            </a:r>
            <a:r>
              <a:rPr lang="fr-FR" dirty="0"/>
              <a:t> the </a:t>
            </a:r>
            <a:r>
              <a:rPr lang="fr-FR" dirty="0" err="1"/>
              <a:t>overall</a:t>
            </a:r>
            <a:r>
              <a:rPr lang="fr-FR" dirty="0"/>
              <a:t> </a:t>
            </a:r>
            <a:r>
              <a:rPr lang="fr-FR" dirty="0" err="1"/>
              <a:t>customer</a:t>
            </a:r>
            <a:r>
              <a:rPr lang="fr-FR" dirty="0"/>
              <a:t> satisfaction as a high TO </a:t>
            </a:r>
            <a:r>
              <a:rPr lang="fr-FR" dirty="0" err="1"/>
              <a:t>is</a:t>
            </a:r>
            <a:r>
              <a:rPr lang="fr-FR" dirty="0"/>
              <a:t> </a:t>
            </a:r>
            <a:r>
              <a:rPr lang="fr-FR" dirty="0" err="1"/>
              <a:t>often</a:t>
            </a:r>
            <a:r>
              <a:rPr lang="fr-FR" dirty="0"/>
              <a:t> </a:t>
            </a:r>
            <a:r>
              <a:rPr lang="fr-FR" dirty="0" err="1"/>
              <a:t>tantamount</a:t>
            </a:r>
            <a:r>
              <a:rPr lang="fr-FR" dirty="0"/>
              <a:t> to a high </a:t>
            </a:r>
            <a:r>
              <a:rPr lang="fr-FR" dirty="0" err="1"/>
              <a:t>probability</a:t>
            </a:r>
            <a:r>
              <a:rPr lang="fr-FR" dirty="0"/>
              <a:t> of </a:t>
            </a:r>
            <a:r>
              <a:rPr lang="fr-FR" dirty="0" err="1"/>
              <a:t>delay</a:t>
            </a:r>
            <a:r>
              <a:rPr lang="fr-FR" dirty="0"/>
              <a:t>. </a:t>
            </a:r>
            <a:r>
              <a:rPr lang="fr-FR" dirty="0" err="1"/>
              <a:t>We</a:t>
            </a:r>
            <a:r>
              <a:rPr lang="fr-FR" dirty="0"/>
              <a:t> </a:t>
            </a:r>
            <a:r>
              <a:rPr lang="fr-FR" dirty="0" err="1"/>
              <a:t>found</a:t>
            </a:r>
            <a:r>
              <a:rPr lang="fr-FR" dirty="0"/>
              <a:t> </a:t>
            </a:r>
            <a:r>
              <a:rPr lang="fr-FR" dirty="0" err="1"/>
              <a:t>that</a:t>
            </a:r>
            <a:r>
              <a:rPr lang="fr-FR" dirty="0"/>
              <a:t> 6% of the </a:t>
            </a:r>
            <a:r>
              <a:rPr lang="fr-FR" dirty="0" err="1"/>
              <a:t>airplanes</a:t>
            </a:r>
            <a:r>
              <a:rPr lang="fr-FR" dirty="0"/>
              <a:t> have a TO </a:t>
            </a:r>
            <a:r>
              <a:rPr lang="fr-FR" dirty="0" err="1"/>
              <a:t>superior</a:t>
            </a:r>
            <a:r>
              <a:rPr lang="fr-FR" dirty="0"/>
              <a:t> to 30minutes </a:t>
            </a:r>
            <a:r>
              <a:rPr lang="fr-FR" dirty="0" err="1"/>
              <a:t>which</a:t>
            </a:r>
            <a:r>
              <a:rPr lang="fr-FR" dirty="0"/>
              <a:t> </a:t>
            </a:r>
            <a:r>
              <a:rPr lang="fr-FR" dirty="0" err="1"/>
              <a:t>is</a:t>
            </a:r>
            <a:r>
              <a:rPr lang="fr-FR" dirty="0"/>
              <a:t> </a:t>
            </a:r>
            <a:r>
              <a:rPr lang="fr-FR" dirty="0" err="1"/>
              <a:t>very</a:t>
            </a:r>
            <a:r>
              <a:rPr lang="fr-FR" dirty="0"/>
              <a:t> </a:t>
            </a:r>
            <a:r>
              <a:rPr lang="fr-FR" dirty="0" err="1"/>
              <a:t>likely</a:t>
            </a:r>
            <a:r>
              <a:rPr lang="fr-FR" dirty="0"/>
              <a:t> to </a:t>
            </a:r>
            <a:r>
              <a:rPr lang="fr-FR" dirty="0" err="1"/>
              <a:t>create</a:t>
            </a:r>
            <a:r>
              <a:rPr lang="fr-FR" dirty="0"/>
              <a:t> a </a:t>
            </a:r>
            <a:r>
              <a:rPr lang="fr-FR" dirty="0" err="1"/>
              <a:t>delay</a:t>
            </a:r>
            <a:r>
              <a:rPr lang="fr-FR" dirty="0"/>
              <a:t> at the end of the </a:t>
            </a:r>
            <a:r>
              <a:rPr lang="fr-FR" dirty="0" err="1"/>
              <a:t>journey</a:t>
            </a:r>
            <a:r>
              <a:rPr lang="fr-FR" dirty="0"/>
              <a:t>. </a:t>
            </a:r>
            <a:r>
              <a:rPr lang="fr-FR" dirty="0" err="1"/>
              <a:t>We</a:t>
            </a:r>
            <a:r>
              <a:rPr lang="fr-FR" dirty="0"/>
              <a:t> </a:t>
            </a:r>
            <a:r>
              <a:rPr lang="fr-FR" dirty="0" err="1"/>
              <a:t>found</a:t>
            </a:r>
            <a:r>
              <a:rPr lang="fr-FR" dirty="0"/>
              <a:t> </a:t>
            </a:r>
            <a:r>
              <a:rPr lang="fr-FR" dirty="0" err="1"/>
              <a:t>that</a:t>
            </a:r>
            <a:r>
              <a:rPr lang="fr-FR" dirty="0"/>
              <a:t> 72% of the </a:t>
            </a:r>
            <a:r>
              <a:rPr lang="fr-FR" dirty="0" err="1"/>
              <a:t>airplanes</a:t>
            </a:r>
            <a:r>
              <a:rPr lang="fr-FR" dirty="0"/>
              <a:t> </a:t>
            </a:r>
            <a:r>
              <a:rPr lang="fr-FR" dirty="0" err="1"/>
              <a:t>left</a:t>
            </a:r>
            <a:r>
              <a:rPr lang="fr-FR" dirty="0"/>
              <a:t> the dock </a:t>
            </a:r>
            <a:r>
              <a:rPr lang="fr-FR" dirty="0" err="1"/>
              <a:t>after</a:t>
            </a:r>
            <a:r>
              <a:rPr lang="fr-FR" dirty="0"/>
              <a:t> the </a:t>
            </a:r>
            <a:r>
              <a:rPr lang="fr-FR" dirty="0" err="1"/>
              <a:t>scheduled</a:t>
            </a:r>
            <a:r>
              <a:rPr lang="fr-FR" dirty="0"/>
              <a:t> </a:t>
            </a:r>
            <a:r>
              <a:rPr lang="fr-FR" dirty="0" err="1"/>
              <a:t>datetime</a:t>
            </a:r>
            <a:r>
              <a:rPr lang="fr-FR" dirty="0"/>
              <a:t> and </a:t>
            </a:r>
            <a:r>
              <a:rPr lang="fr-FR" dirty="0" err="1"/>
              <a:t>this</a:t>
            </a:r>
            <a:r>
              <a:rPr lang="fr-FR" dirty="0"/>
              <a:t> planes have a </a:t>
            </a:r>
            <a:r>
              <a:rPr lang="fr-FR" dirty="0" err="1"/>
              <a:t>higher</a:t>
            </a:r>
            <a:r>
              <a:rPr lang="fr-FR" dirty="0"/>
              <a:t> TO </a:t>
            </a:r>
            <a:r>
              <a:rPr lang="fr-FR" dirty="0" err="1"/>
              <a:t>than</a:t>
            </a:r>
            <a:r>
              <a:rPr lang="fr-FR" dirty="0"/>
              <a:t> the planes </a:t>
            </a:r>
            <a:r>
              <a:rPr lang="fr-FR" dirty="0" err="1"/>
              <a:t>that</a:t>
            </a:r>
            <a:r>
              <a:rPr lang="fr-FR" dirty="0"/>
              <a:t> </a:t>
            </a:r>
            <a:r>
              <a:rPr lang="fr-FR" dirty="0" err="1"/>
              <a:t>left</a:t>
            </a:r>
            <a:r>
              <a:rPr lang="fr-FR" dirty="0"/>
              <a:t> the dock on time as </a:t>
            </a:r>
            <a:r>
              <a:rPr lang="fr-FR" dirty="0" err="1"/>
              <a:t>highlighted</a:t>
            </a:r>
            <a:r>
              <a:rPr lang="fr-FR" dirty="0"/>
              <a:t> by graph on the </a:t>
            </a:r>
            <a:r>
              <a:rPr lang="fr-FR" dirty="0" err="1"/>
              <a:t>left</a:t>
            </a:r>
            <a:r>
              <a:rPr lang="fr-FR" dirty="0"/>
              <a:t>. This </a:t>
            </a:r>
            <a:r>
              <a:rPr lang="fr-FR" dirty="0" err="1"/>
              <a:t>is</a:t>
            </a:r>
            <a:r>
              <a:rPr lang="fr-FR" dirty="0"/>
              <a:t> </a:t>
            </a:r>
            <a:r>
              <a:rPr lang="fr-FR" dirty="0" err="1"/>
              <a:t>probably</a:t>
            </a:r>
            <a:r>
              <a:rPr lang="fr-FR" dirty="0"/>
              <a:t> due a </a:t>
            </a:r>
            <a:r>
              <a:rPr lang="fr-FR" dirty="0" err="1"/>
              <a:t>difficulty</a:t>
            </a:r>
            <a:r>
              <a:rPr lang="fr-FR" dirty="0"/>
              <a:t> of the </a:t>
            </a:r>
            <a:r>
              <a:rPr lang="fr-FR" dirty="0" err="1"/>
              <a:t>airports</a:t>
            </a:r>
            <a:r>
              <a:rPr lang="fr-FR" dirty="0"/>
              <a:t> to deal </a:t>
            </a:r>
            <a:r>
              <a:rPr lang="fr-FR" dirty="0" err="1"/>
              <a:t>with</a:t>
            </a:r>
            <a:r>
              <a:rPr lang="fr-FR" dirty="0"/>
              <a:t> </a:t>
            </a:r>
            <a:r>
              <a:rPr lang="fr-FR" dirty="0" err="1"/>
              <a:t>traffic</a:t>
            </a:r>
            <a:r>
              <a:rPr lang="fr-FR" dirty="0"/>
              <a:t> and </a:t>
            </a:r>
            <a:r>
              <a:rPr lang="fr-FR" dirty="0" err="1"/>
              <a:t>prioritization</a:t>
            </a:r>
            <a:r>
              <a:rPr lang="fr-FR" dirty="0"/>
              <a:t> of planes in case of </a:t>
            </a:r>
            <a:r>
              <a:rPr lang="fr-FR" dirty="0" err="1"/>
              <a:t>delay</a:t>
            </a:r>
            <a:r>
              <a:rPr lang="fr-FR" dirty="0"/>
              <a:t>. </a:t>
            </a:r>
          </a:p>
          <a:p>
            <a:pPr marL="0" lvl="0" indent="0" algn="l" rtl="0">
              <a:lnSpc>
                <a:spcPct val="100000"/>
              </a:lnSpc>
              <a:spcBef>
                <a:spcPts val="0"/>
              </a:spcBef>
              <a:spcAft>
                <a:spcPts val="0"/>
              </a:spcAft>
              <a:buSzPts val="1100"/>
              <a:buNone/>
            </a:pPr>
            <a:r>
              <a:rPr lang="fr-FR" dirty="0"/>
              <a:t>To </a:t>
            </a:r>
            <a:r>
              <a:rPr lang="fr-FR" dirty="0" err="1"/>
              <a:t>tackle</a:t>
            </a:r>
            <a:r>
              <a:rPr lang="fr-FR" dirty="0"/>
              <a:t> </a:t>
            </a:r>
            <a:r>
              <a:rPr lang="fr-FR" dirty="0" err="1"/>
              <a:t>this</a:t>
            </a:r>
            <a:r>
              <a:rPr lang="fr-FR" dirty="0"/>
              <a:t> issue of </a:t>
            </a:r>
            <a:r>
              <a:rPr lang="fr-FR" dirty="0" err="1"/>
              <a:t>delays</a:t>
            </a:r>
            <a:r>
              <a:rPr lang="fr-FR" dirty="0"/>
              <a:t> (and </a:t>
            </a:r>
            <a:r>
              <a:rPr lang="fr-FR" dirty="0" err="1"/>
              <a:t>also</a:t>
            </a:r>
            <a:r>
              <a:rPr lang="fr-FR" dirty="0"/>
              <a:t> of </a:t>
            </a:r>
            <a:r>
              <a:rPr lang="fr-FR" dirty="0" err="1"/>
              <a:t>traffic</a:t>
            </a:r>
            <a:r>
              <a:rPr lang="fr-FR" dirty="0"/>
              <a:t> </a:t>
            </a:r>
            <a:r>
              <a:rPr lang="fr-FR" dirty="0" err="1"/>
              <a:t>optimization</a:t>
            </a:r>
            <a:r>
              <a:rPr lang="fr-FR" dirty="0"/>
              <a:t>), </a:t>
            </a:r>
            <a:r>
              <a:rPr lang="fr-FR" dirty="0" err="1"/>
              <a:t>airports</a:t>
            </a:r>
            <a:r>
              <a:rPr lang="fr-FR" dirty="0"/>
              <a:t> </a:t>
            </a:r>
            <a:r>
              <a:rPr lang="fr-FR" dirty="0" err="1"/>
              <a:t>need</a:t>
            </a:r>
            <a:r>
              <a:rPr lang="fr-FR" dirty="0"/>
              <a:t> to have an </a:t>
            </a:r>
            <a:r>
              <a:rPr lang="fr-FR" dirty="0" err="1"/>
              <a:t>accurate</a:t>
            </a:r>
            <a:r>
              <a:rPr lang="fr-FR" dirty="0"/>
              <a:t> </a:t>
            </a:r>
            <a:r>
              <a:rPr lang="fr-FR" dirty="0" err="1"/>
              <a:t>prediction</a:t>
            </a:r>
            <a:r>
              <a:rPr lang="fr-FR" dirty="0"/>
              <a:t> of the future taxi out times. It </a:t>
            </a:r>
            <a:r>
              <a:rPr lang="fr-FR" dirty="0" err="1"/>
              <a:t>will</a:t>
            </a:r>
            <a:r>
              <a:rPr lang="fr-FR" dirty="0"/>
              <a:t> help </a:t>
            </a:r>
            <a:r>
              <a:rPr lang="fr-FR" dirty="0" err="1"/>
              <a:t>them</a:t>
            </a:r>
            <a:r>
              <a:rPr lang="fr-FR" dirty="0"/>
              <a:t> to spot the future </a:t>
            </a:r>
            <a:r>
              <a:rPr lang="fr-FR" dirty="0" err="1"/>
              <a:t>risks</a:t>
            </a:r>
            <a:r>
              <a:rPr lang="fr-FR" dirty="0"/>
              <a:t> of high TO. If </a:t>
            </a:r>
            <a:r>
              <a:rPr lang="fr-FR" dirty="0" err="1"/>
              <a:t>they</a:t>
            </a:r>
            <a:r>
              <a:rPr lang="fr-FR" dirty="0"/>
              <a:t> manage to spot </a:t>
            </a:r>
            <a:r>
              <a:rPr lang="fr-FR" dirty="0" err="1"/>
              <a:t>these</a:t>
            </a:r>
            <a:r>
              <a:rPr lang="fr-FR" dirty="0"/>
              <a:t> high taxi out times in </a:t>
            </a:r>
            <a:r>
              <a:rPr lang="fr-FR" dirty="0" err="1"/>
              <a:t>advance</a:t>
            </a:r>
            <a:r>
              <a:rPr lang="fr-FR" dirty="0"/>
              <a:t> </a:t>
            </a:r>
            <a:r>
              <a:rPr lang="fr-FR" dirty="0" err="1"/>
              <a:t>they</a:t>
            </a:r>
            <a:r>
              <a:rPr lang="fr-FR" dirty="0"/>
              <a:t> </a:t>
            </a:r>
            <a:r>
              <a:rPr lang="fr-FR" dirty="0" err="1"/>
              <a:t>will</a:t>
            </a:r>
            <a:r>
              <a:rPr lang="fr-FR" dirty="0"/>
              <a:t> </a:t>
            </a:r>
            <a:r>
              <a:rPr lang="fr-FR" dirty="0" err="1"/>
              <a:t>be</a:t>
            </a:r>
            <a:r>
              <a:rPr lang="fr-FR" dirty="0"/>
              <a:t> able to </a:t>
            </a:r>
            <a:r>
              <a:rPr lang="fr-FR" dirty="0" err="1"/>
              <a:t>take</a:t>
            </a:r>
            <a:r>
              <a:rPr lang="fr-FR" dirty="0"/>
              <a:t> </a:t>
            </a:r>
            <a:r>
              <a:rPr lang="fr-FR" dirty="0" err="1"/>
              <a:t>measures</a:t>
            </a:r>
            <a:r>
              <a:rPr lang="fr-FR" dirty="0"/>
              <a:t> to </a:t>
            </a:r>
            <a:r>
              <a:rPr lang="fr-FR" dirty="0" err="1"/>
              <a:t>reduce</a:t>
            </a:r>
            <a:r>
              <a:rPr lang="fr-FR" dirty="0"/>
              <a:t> </a:t>
            </a:r>
            <a:r>
              <a:rPr lang="fr-FR" dirty="0" err="1"/>
              <a:t>this</a:t>
            </a:r>
            <a:r>
              <a:rPr lang="fr-FR" dirty="0"/>
              <a:t> taxi out time </a:t>
            </a:r>
            <a:r>
              <a:rPr lang="fr-FR" dirty="0" err="1"/>
              <a:t>such</a:t>
            </a:r>
            <a:r>
              <a:rPr lang="fr-FR" dirty="0"/>
              <a:t> as </a:t>
            </a:r>
            <a:r>
              <a:rPr lang="fr-FR" dirty="0" err="1"/>
              <a:t>adjusting</a:t>
            </a:r>
            <a:r>
              <a:rPr lang="fr-FR" dirty="0"/>
              <a:t> </a:t>
            </a:r>
            <a:r>
              <a:rPr lang="fr-FR" dirty="0" err="1"/>
              <a:t>their</a:t>
            </a:r>
            <a:r>
              <a:rPr lang="fr-FR" dirty="0"/>
              <a:t> </a:t>
            </a:r>
            <a:r>
              <a:rPr lang="fr-FR" dirty="0" err="1"/>
              <a:t>onboarding</a:t>
            </a:r>
            <a:r>
              <a:rPr lang="fr-FR" dirty="0"/>
              <a:t> time or </a:t>
            </a:r>
            <a:r>
              <a:rPr lang="fr-FR" dirty="0" err="1"/>
              <a:t>giving</a:t>
            </a:r>
            <a:r>
              <a:rPr lang="fr-FR" dirty="0"/>
              <a:t> the </a:t>
            </a:r>
            <a:r>
              <a:rPr lang="fr-FR" dirty="0" err="1"/>
              <a:t>priority</a:t>
            </a:r>
            <a:r>
              <a:rPr lang="fr-FR" dirty="0"/>
              <a:t> to the </a:t>
            </a:r>
            <a:r>
              <a:rPr lang="fr-FR" dirty="0" err="1"/>
              <a:t>corresponding</a:t>
            </a:r>
            <a:r>
              <a:rPr lang="fr-FR" dirty="0"/>
              <a:t> planes in the queue for the </a:t>
            </a:r>
            <a:r>
              <a:rPr lang="fr-FR" dirty="0" err="1"/>
              <a:t>take</a:t>
            </a:r>
            <a:r>
              <a:rPr lang="fr-FR" dirty="0"/>
              <a:t> off.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9e38d930d1_4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7" name="Google Shape;597;g9e38d930d1_4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The second </a:t>
            </a:r>
            <a:r>
              <a:rPr lang="fr-FR" dirty="0" err="1"/>
              <a:t>opportunity</a:t>
            </a:r>
            <a:r>
              <a:rPr lang="fr-FR" dirty="0"/>
              <a:t> </a:t>
            </a:r>
            <a:r>
              <a:rPr lang="fr-FR" dirty="0" err="1"/>
              <a:t>offered</a:t>
            </a:r>
            <a:r>
              <a:rPr lang="fr-FR" dirty="0"/>
              <a:t> by a more </a:t>
            </a:r>
            <a:r>
              <a:rPr lang="fr-FR" dirty="0" err="1"/>
              <a:t>accurate</a:t>
            </a:r>
            <a:r>
              <a:rPr lang="fr-FR" dirty="0"/>
              <a:t> </a:t>
            </a:r>
            <a:r>
              <a:rPr lang="fr-FR" dirty="0" err="1"/>
              <a:t>prediction</a:t>
            </a:r>
            <a:r>
              <a:rPr lang="fr-FR" dirty="0"/>
              <a:t> of Taxi out time </a:t>
            </a:r>
            <a:r>
              <a:rPr lang="fr-FR" dirty="0" err="1"/>
              <a:t>is</a:t>
            </a:r>
            <a:r>
              <a:rPr lang="fr-FR" dirty="0"/>
              <a:t> to help </a:t>
            </a:r>
            <a:r>
              <a:rPr lang="fr-FR" dirty="0" err="1"/>
              <a:t>airports</a:t>
            </a:r>
            <a:r>
              <a:rPr lang="fr-FR" dirty="0"/>
              <a:t> in </a:t>
            </a:r>
            <a:r>
              <a:rPr lang="fr-FR" dirty="0" err="1"/>
              <a:t>better</a:t>
            </a:r>
            <a:r>
              <a:rPr lang="fr-FR" dirty="0"/>
              <a:t> </a:t>
            </a:r>
            <a:r>
              <a:rPr lang="fr-FR" dirty="0" err="1"/>
              <a:t>optimizing</a:t>
            </a:r>
            <a:r>
              <a:rPr lang="fr-FR" dirty="0"/>
              <a:t> the </a:t>
            </a:r>
            <a:r>
              <a:rPr lang="fr-FR" dirty="0" err="1"/>
              <a:t>ground</a:t>
            </a:r>
            <a:r>
              <a:rPr lang="fr-FR" dirty="0"/>
              <a:t> </a:t>
            </a:r>
            <a:r>
              <a:rPr lang="fr-FR" dirty="0" err="1"/>
              <a:t>airplanes</a:t>
            </a:r>
            <a:r>
              <a:rPr lang="fr-FR" dirty="0"/>
              <a:t> </a:t>
            </a:r>
            <a:r>
              <a:rPr lang="fr-FR" dirty="0" err="1"/>
              <a:t>traffic</a:t>
            </a:r>
            <a:r>
              <a:rPr lang="fr-FR" dirty="0"/>
              <a:t> and </a:t>
            </a:r>
            <a:r>
              <a:rPr lang="fr-FR" dirty="0" err="1"/>
              <a:t>reduce</a:t>
            </a:r>
            <a:r>
              <a:rPr lang="fr-FR" dirty="0"/>
              <a:t> </a:t>
            </a:r>
            <a:r>
              <a:rPr lang="fr-FR" dirty="0" err="1"/>
              <a:t>bottlenecks</a:t>
            </a:r>
            <a:r>
              <a:rPr lang="fr-FR" dirty="0"/>
              <a:t> at </a:t>
            </a:r>
            <a:r>
              <a:rPr lang="fr-FR" dirty="0" err="1"/>
              <a:t>specific</a:t>
            </a:r>
            <a:r>
              <a:rPr lang="fr-FR" dirty="0"/>
              <a:t> </a:t>
            </a:r>
            <a:r>
              <a:rPr lang="fr-FR" dirty="0" err="1"/>
              <a:t>runways</a:t>
            </a:r>
            <a:r>
              <a:rPr lang="fr-FR" dirty="0"/>
              <a:t> </a:t>
            </a:r>
            <a:r>
              <a:rPr lang="fr-FR" dirty="0" err="1"/>
              <a:t>which</a:t>
            </a:r>
            <a:r>
              <a:rPr lang="fr-FR" dirty="0"/>
              <a:t> </a:t>
            </a:r>
            <a:r>
              <a:rPr lang="fr-FR" dirty="0" err="1"/>
              <a:t>will</a:t>
            </a:r>
            <a:r>
              <a:rPr lang="fr-FR" dirty="0"/>
              <a:t> help </a:t>
            </a:r>
            <a:r>
              <a:rPr lang="fr-FR" dirty="0" err="1"/>
              <a:t>reducing</a:t>
            </a:r>
            <a:r>
              <a:rPr lang="fr-FR" dirty="0"/>
              <a:t> the </a:t>
            </a:r>
            <a:r>
              <a:rPr lang="fr-FR" dirty="0" err="1"/>
              <a:t>costs</a:t>
            </a:r>
            <a:r>
              <a:rPr lang="fr-FR" dirty="0"/>
              <a:t> </a:t>
            </a:r>
            <a:r>
              <a:rPr lang="fr-FR" dirty="0" err="1"/>
              <a:t>associated</a:t>
            </a:r>
            <a:r>
              <a:rPr lang="fr-FR" dirty="0"/>
              <a:t> to </a:t>
            </a:r>
            <a:r>
              <a:rPr lang="fr-FR" dirty="0" err="1"/>
              <a:t>manual</a:t>
            </a:r>
            <a:r>
              <a:rPr lang="fr-FR" dirty="0"/>
              <a:t> </a:t>
            </a:r>
            <a:r>
              <a:rPr lang="fr-FR" dirty="0" err="1"/>
              <a:t>ground</a:t>
            </a:r>
            <a:r>
              <a:rPr lang="fr-FR" dirty="0"/>
              <a:t> </a:t>
            </a:r>
            <a:r>
              <a:rPr lang="fr-FR" dirty="0" err="1"/>
              <a:t>opreration</a:t>
            </a:r>
            <a:r>
              <a:rPr lang="fr-FR" dirty="0"/>
              <a:t> and </a:t>
            </a:r>
            <a:r>
              <a:rPr lang="fr-FR" dirty="0" err="1"/>
              <a:t>increase</a:t>
            </a:r>
            <a:r>
              <a:rPr lang="fr-FR" dirty="0"/>
              <a:t> the </a:t>
            </a:r>
            <a:r>
              <a:rPr lang="fr-FR" dirty="0" err="1"/>
              <a:t>overall</a:t>
            </a:r>
            <a:r>
              <a:rPr lang="fr-FR" dirty="0"/>
              <a:t> </a:t>
            </a:r>
            <a:r>
              <a:rPr lang="fr-FR" dirty="0" err="1"/>
              <a:t>capacity</a:t>
            </a:r>
            <a:r>
              <a:rPr lang="fr-FR" dirty="0"/>
              <a:t> of the </a:t>
            </a:r>
            <a:r>
              <a:rPr lang="fr-FR" dirty="0" err="1"/>
              <a:t>airport</a:t>
            </a:r>
            <a:r>
              <a:rPr lang="fr-FR" dirty="0"/>
              <a:t>.</a:t>
            </a:r>
          </a:p>
          <a:p>
            <a:pPr marL="0" lvl="0" indent="0" algn="l" rtl="0">
              <a:lnSpc>
                <a:spcPct val="100000"/>
              </a:lnSpc>
              <a:spcBef>
                <a:spcPts val="0"/>
              </a:spcBef>
              <a:spcAft>
                <a:spcPts val="0"/>
              </a:spcAft>
              <a:buSzPts val="1100"/>
              <a:buNone/>
            </a:pPr>
            <a:r>
              <a:rPr lang="fr-FR" dirty="0" err="1"/>
              <a:t>Indeed</a:t>
            </a:r>
            <a:r>
              <a:rPr lang="fr-FR" dirty="0"/>
              <a:t>, as </a:t>
            </a:r>
            <a:r>
              <a:rPr lang="fr-FR" dirty="0" err="1"/>
              <a:t>highlighted</a:t>
            </a:r>
            <a:r>
              <a:rPr lang="fr-FR" dirty="0"/>
              <a:t> by the graph, </a:t>
            </a:r>
            <a:r>
              <a:rPr lang="fr-FR" dirty="0" err="1"/>
              <a:t>we</a:t>
            </a:r>
            <a:r>
              <a:rPr lang="fr-FR" dirty="0"/>
              <a:t> </a:t>
            </a:r>
            <a:r>
              <a:rPr lang="fr-FR" dirty="0" err="1"/>
              <a:t>found</a:t>
            </a:r>
            <a:r>
              <a:rPr lang="fr-FR" dirty="0"/>
              <a:t> </a:t>
            </a:r>
            <a:r>
              <a:rPr lang="fr-FR" dirty="0" err="1"/>
              <a:t>with</a:t>
            </a:r>
            <a:r>
              <a:rPr lang="fr-FR" dirty="0"/>
              <a:t> a </a:t>
            </a:r>
            <a:r>
              <a:rPr lang="fr-FR" dirty="0" err="1"/>
              <a:t>linear</a:t>
            </a:r>
            <a:r>
              <a:rPr lang="fr-FR" dirty="0"/>
              <a:t> </a:t>
            </a:r>
            <a:r>
              <a:rPr lang="fr-FR" dirty="0" err="1"/>
              <a:t>regression</a:t>
            </a:r>
            <a:r>
              <a:rPr lang="fr-FR" dirty="0"/>
              <a:t>, </a:t>
            </a:r>
            <a:r>
              <a:rPr lang="fr-FR" dirty="0" err="1"/>
              <a:t>that</a:t>
            </a:r>
            <a:r>
              <a:rPr lang="fr-FR" dirty="0"/>
              <a:t> </a:t>
            </a:r>
            <a:r>
              <a:rPr lang="fr-FR" dirty="0" err="1"/>
              <a:t>traffic</a:t>
            </a:r>
            <a:r>
              <a:rPr lang="fr-FR" dirty="0"/>
              <a:t> </a:t>
            </a:r>
            <a:r>
              <a:rPr lang="fr-FR" dirty="0" err="1"/>
              <a:t>is</a:t>
            </a:r>
            <a:r>
              <a:rPr lang="fr-FR" dirty="0"/>
              <a:t> </a:t>
            </a:r>
            <a:r>
              <a:rPr lang="fr-FR" dirty="0" err="1"/>
              <a:t>very</a:t>
            </a:r>
            <a:r>
              <a:rPr lang="fr-FR" dirty="0"/>
              <a:t> </a:t>
            </a:r>
            <a:r>
              <a:rPr lang="fr-FR" dirty="0" err="1"/>
              <a:t>correlated</a:t>
            </a:r>
            <a:r>
              <a:rPr lang="fr-FR" dirty="0"/>
              <a:t> </a:t>
            </a:r>
            <a:r>
              <a:rPr lang="fr-FR" dirty="0" err="1"/>
              <a:t>with</a:t>
            </a:r>
            <a:r>
              <a:rPr lang="fr-FR" dirty="0"/>
              <a:t> the Taxi out time and </a:t>
            </a:r>
            <a:r>
              <a:rPr lang="fr-FR" dirty="0" err="1"/>
              <a:t>that</a:t>
            </a:r>
            <a:r>
              <a:rPr lang="fr-FR" dirty="0"/>
              <a:t> 1 </a:t>
            </a:r>
            <a:r>
              <a:rPr lang="fr-FR" dirty="0" err="1"/>
              <a:t>additional</a:t>
            </a:r>
            <a:r>
              <a:rPr lang="fr-FR" dirty="0"/>
              <a:t> </a:t>
            </a:r>
            <a:r>
              <a:rPr lang="fr-FR" dirty="0" err="1"/>
              <a:t>airplane</a:t>
            </a:r>
            <a:r>
              <a:rPr lang="fr-FR" dirty="0"/>
              <a:t> in </a:t>
            </a:r>
            <a:r>
              <a:rPr lang="fr-FR" dirty="0" err="1"/>
              <a:t>this</a:t>
            </a:r>
            <a:r>
              <a:rPr lang="fr-FR" dirty="0"/>
              <a:t> </a:t>
            </a:r>
            <a:r>
              <a:rPr lang="fr-FR" dirty="0" err="1"/>
              <a:t>traffic</a:t>
            </a:r>
            <a:r>
              <a:rPr lang="fr-FR" dirty="0"/>
              <a:t> </a:t>
            </a:r>
            <a:r>
              <a:rPr lang="fr-FR" dirty="0" err="1"/>
              <a:t>will</a:t>
            </a:r>
            <a:r>
              <a:rPr lang="fr-FR" dirty="0"/>
              <a:t> cause 1 more minute of Taxi out time.</a:t>
            </a:r>
          </a:p>
          <a:p>
            <a:pPr marL="0" lvl="0" indent="0" algn="l" rtl="0">
              <a:lnSpc>
                <a:spcPct val="100000"/>
              </a:lnSpc>
              <a:spcBef>
                <a:spcPts val="0"/>
              </a:spcBef>
              <a:spcAft>
                <a:spcPts val="0"/>
              </a:spcAft>
              <a:buSzPts val="1100"/>
              <a:buNone/>
            </a:pPr>
            <a:r>
              <a:rPr lang="fr-FR" dirty="0" err="1">
                <a:solidFill>
                  <a:srgbClr val="000000"/>
                </a:solidFill>
              </a:rPr>
              <a:t>Having</a:t>
            </a:r>
            <a:r>
              <a:rPr lang="fr-FR" dirty="0">
                <a:solidFill>
                  <a:srgbClr val="000000"/>
                </a:solidFill>
              </a:rPr>
              <a:t> a </a:t>
            </a:r>
            <a:r>
              <a:rPr lang="fr-FR" dirty="0" err="1">
                <a:solidFill>
                  <a:srgbClr val="000000"/>
                </a:solidFill>
              </a:rPr>
              <a:t>precise</a:t>
            </a:r>
            <a:r>
              <a:rPr lang="fr-FR" dirty="0">
                <a:solidFill>
                  <a:srgbClr val="000000"/>
                </a:solidFill>
              </a:rPr>
              <a:t> </a:t>
            </a:r>
            <a:r>
              <a:rPr lang="fr-FR" dirty="0" err="1">
                <a:solidFill>
                  <a:srgbClr val="000000"/>
                </a:solidFill>
              </a:rPr>
              <a:t>prediction</a:t>
            </a:r>
            <a:r>
              <a:rPr lang="fr-FR" dirty="0">
                <a:solidFill>
                  <a:srgbClr val="000000"/>
                </a:solidFill>
              </a:rPr>
              <a:t> of TO </a:t>
            </a:r>
            <a:r>
              <a:rPr lang="fr-FR" dirty="0" err="1">
                <a:solidFill>
                  <a:srgbClr val="000000"/>
                </a:solidFill>
              </a:rPr>
              <a:t>is</a:t>
            </a:r>
            <a:r>
              <a:rPr lang="fr-FR" dirty="0">
                <a:solidFill>
                  <a:srgbClr val="000000"/>
                </a:solidFill>
              </a:rPr>
              <a:t> </a:t>
            </a:r>
            <a:r>
              <a:rPr lang="fr-FR" dirty="0" err="1">
                <a:solidFill>
                  <a:srgbClr val="000000"/>
                </a:solidFill>
              </a:rPr>
              <a:t>necessary</a:t>
            </a:r>
            <a:r>
              <a:rPr lang="fr-FR" dirty="0">
                <a:solidFill>
                  <a:srgbClr val="000000"/>
                </a:solidFill>
              </a:rPr>
              <a:t> to </a:t>
            </a:r>
            <a:r>
              <a:rPr lang="fr-FR" dirty="0" err="1">
                <a:solidFill>
                  <a:srgbClr val="000000"/>
                </a:solidFill>
              </a:rPr>
              <a:t>better</a:t>
            </a:r>
            <a:r>
              <a:rPr lang="fr-FR" dirty="0">
                <a:solidFill>
                  <a:srgbClr val="000000"/>
                </a:solidFill>
              </a:rPr>
              <a:t> </a:t>
            </a:r>
            <a:r>
              <a:rPr lang="fr-FR" dirty="0" err="1">
                <a:solidFill>
                  <a:srgbClr val="000000"/>
                </a:solidFill>
              </a:rPr>
              <a:t>handle</a:t>
            </a:r>
            <a:r>
              <a:rPr lang="fr-FR" dirty="0">
                <a:solidFill>
                  <a:srgbClr val="000000"/>
                </a:solidFill>
              </a:rPr>
              <a:t> </a:t>
            </a:r>
            <a:r>
              <a:rPr lang="fr-FR" dirty="0" err="1">
                <a:solidFill>
                  <a:srgbClr val="000000"/>
                </a:solidFill>
              </a:rPr>
              <a:t>traffic</a:t>
            </a:r>
            <a:r>
              <a:rPr lang="fr-FR" dirty="0">
                <a:solidFill>
                  <a:srgbClr val="000000"/>
                </a:solidFill>
              </a:rPr>
              <a:t> </a:t>
            </a:r>
            <a:r>
              <a:rPr lang="fr-FR" dirty="0" err="1">
                <a:solidFill>
                  <a:srgbClr val="000000"/>
                </a:solidFill>
              </a:rPr>
              <a:t>during</a:t>
            </a:r>
            <a:r>
              <a:rPr lang="fr-FR" dirty="0">
                <a:solidFill>
                  <a:srgbClr val="000000"/>
                </a:solidFill>
              </a:rPr>
              <a:t> </a:t>
            </a:r>
            <a:r>
              <a:rPr lang="fr-FR" dirty="0" err="1">
                <a:solidFill>
                  <a:srgbClr val="000000"/>
                </a:solidFill>
              </a:rPr>
              <a:t>peak</a:t>
            </a:r>
            <a:r>
              <a:rPr lang="fr-FR" dirty="0">
                <a:solidFill>
                  <a:srgbClr val="000000"/>
                </a:solidFill>
              </a:rPr>
              <a:t> </a:t>
            </a:r>
            <a:r>
              <a:rPr lang="fr-FR" dirty="0" err="1">
                <a:solidFill>
                  <a:srgbClr val="000000"/>
                </a:solidFill>
              </a:rPr>
              <a:t>hours</a:t>
            </a:r>
            <a:r>
              <a:rPr lang="fr-FR" dirty="0">
                <a:solidFill>
                  <a:srgbClr val="000000"/>
                </a:solidFill>
              </a:rPr>
              <a:t> for </a:t>
            </a:r>
            <a:r>
              <a:rPr lang="fr-FR" dirty="0" err="1">
                <a:solidFill>
                  <a:srgbClr val="000000"/>
                </a:solidFill>
              </a:rPr>
              <a:t>example</a:t>
            </a:r>
            <a:r>
              <a:rPr lang="fr-FR" dirty="0">
                <a:solidFill>
                  <a:srgbClr val="000000"/>
                </a:solidFill>
              </a:rPr>
              <a:t> </a:t>
            </a:r>
            <a:r>
              <a:rPr lang="fr-FR" dirty="0" err="1">
                <a:solidFill>
                  <a:srgbClr val="000000"/>
                </a:solidFill>
              </a:rPr>
              <a:t>through</a:t>
            </a:r>
            <a:r>
              <a:rPr lang="fr-FR" dirty="0">
                <a:solidFill>
                  <a:srgbClr val="000000"/>
                </a:solidFill>
              </a:rPr>
              <a:t> more </a:t>
            </a:r>
            <a:r>
              <a:rPr lang="fr-FR" dirty="0" err="1">
                <a:solidFill>
                  <a:srgbClr val="000000"/>
                </a:solidFill>
              </a:rPr>
              <a:t>automatization</a:t>
            </a:r>
            <a:r>
              <a:rPr lang="fr-FR" dirty="0">
                <a:solidFill>
                  <a:srgbClr val="000000"/>
                </a:solidFill>
              </a:rPr>
              <a:t> by </a:t>
            </a:r>
            <a:r>
              <a:rPr lang="fr-FR" dirty="0" err="1">
                <a:solidFill>
                  <a:srgbClr val="000000"/>
                </a:solidFill>
              </a:rPr>
              <a:t>changing</a:t>
            </a:r>
            <a:r>
              <a:rPr lang="fr-FR" dirty="0">
                <a:solidFill>
                  <a:srgbClr val="000000"/>
                </a:solidFill>
              </a:rPr>
              <a:t> the AOBT times of </a:t>
            </a:r>
            <a:r>
              <a:rPr lang="fr-FR" dirty="0" err="1">
                <a:solidFill>
                  <a:srgbClr val="000000"/>
                </a:solidFill>
              </a:rPr>
              <a:t>other</a:t>
            </a:r>
            <a:r>
              <a:rPr lang="fr-FR" dirty="0">
                <a:solidFill>
                  <a:srgbClr val="000000"/>
                </a:solidFill>
              </a:rPr>
              <a:t> </a:t>
            </a:r>
            <a:r>
              <a:rPr lang="fr-FR" dirty="0" err="1">
                <a:solidFill>
                  <a:srgbClr val="000000"/>
                </a:solidFill>
              </a:rPr>
              <a:t>airplanes</a:t>
            </a:r>
            <a:r>
              <a:rPr lang="fr-FR" dirty="0">
                <a:solidFill>
                  <a:srgbClr val="000000"/>
                </a:solidFill>
              </a:rPr>
              <a:t> to </a:t>
            </a:r>
            <a:r>
              <a:rPr lang="fr-FR" dirty="0" err="1">
                <a:solidFill>
                  <a:srgbClr val="000000"/>
                </a:solidFill>
              </a:rPr>
              <a:t>avoid</a:t>
            </a:r>
            <a:r>
              <a:rPr lang="fr-FR" dirty="0">
                <a:solidFill>
                  <a:srgbClr val="000000"/>
                </a:solidFill>
              </a:rPr>
              <a:t> high </a:t>
            </a:r>
            <a:r>
              <a:rPr lang="fr-FR" dirty="0" err="1">
                <a:solidFill>
                  <a:srgbClr val="000000"/>
                </a:solidFill>
              </a:rPr>
              <a:t>traffic</a:t>
            </a:r>
            <a:r>
              <a:rPr lang="fr-FR" dirty="0">
                <a:solidFill>
                  <a:srgbClr val="000000"/>
                </a:solidFill>
              </a:rPr>
              <a:t> or by </a:t>
            </a:r>
            <a:r>
              <a:rPr lang="fr-FR" dirty="0" err="1">
                <a:solidFill>
                  <a:srgbClr val="000000"/>
                </a:solidFill>
              </a:rPr>
              <a:t>allocating</a:t>
            </a:r>
            <a:r>
              <a:rPr lang="fr-FR" dirty="0">
                <a:solidFill>
                  <a:srgbClr val="000000"/>
                </a:solidFill>
              </a:rPr>
              <a:t> more ressources to </a:t>
            </a:r>
            <a:r>
              <a:rPr lang="fr-FR" dirty="0" err="1">
                <a:solidFill>
                  <a:srgbClr val="000000"/>
                </a:solidFill>
              </a:rPr>
              <a:t>ground</a:t>
            </a:r>
            <a:r>
              <a:rPr lang="fr-FR" dirty="0">
                <a:solidFill>
                  <a:srgbClr val="000000"/>
                </a:solidFill>
              </a:rPr>
              <a:t> </a:t>
            </a:r>
            <a:r>
              <a:rPr lang="fr-FR" dirty="0" err="1">
                <a:solidFill>
                  <a:srgbClr val="000000"/>
                </a:solidFill>
              </a:rPr>
              <a:t>operations</a:t>
            </a:r>
            <a:r>
              <a:rPr lang="fr-FR" dirty="0">
                <a:solidFill>
                  <a:srgbClr val="000000"/>
                </a:solidFill>
              </a:rPr>
              <a:t> </a:t>
            </a:r>
            <a:r>
              <a:rPr lang="fr-FR" dirty="0" err="1">
                <a:solidFill>
                  <a:srgbClr val="000000"/>
                </a:solidFill>
              </a:rPr>
              <a:t>during</a:t>
            </a:r>
            <a:r>
              <a:rPr lang="fr-FR" dirty="0">
                <a:solidFill>
                  <a:srgbClr val="000000"/>
                </a:solidFill>
              </a:rPr>
              <a:t> </a:t>
            </a:r>
            <a:r>
              <a:rPr lang="fr-FR" dirty="0" err="1">
                <a:solidFill>
                  <a:srgbClr val="000000"/>
                </a:solidFill>
              </a:rPr>
              <a:t>peak</a:t>
            </a:r>
            <a:r>
              <a:rPr lang="fr-FR" dirty="0">
                <a:solidFill>
                  <a:srgbClr val="000000"/>
                </a:solidFill>
              </a:rPr>
              <a:t> </a:t>
            </a:r>
            <a:r>
              <a:rPr lang="fr-FR" dirty="0" err="1">
                <a:solidFill>
                  <a:srgbClr val="000000"/>
                </a:solidFill>
              </a:rPr>
              <a:t>hours</a:t>
            </a:r>
            <a:r>
              <a:rPr lang="fr-FR" dirty="0">
                <a:solidFill>
                  <a:srgbClr val="000000"/>
                </a:solidFill>
              </a:rPr>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9e38d930d1_4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2" name="Google Shape;622;g9e38d930d1_4_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And </a:t>
            </a:r>
            <a:r>
              <a:rPr lang="fr-FR" dirty="0" err="1"/>
              <a:t>finally</a:t>
            </a:r>
            <a:r>
              <a:rPr lang="fr-FR" dirty="0"/>
              <a:t>, a </a:t>
            </a:r>
            <a:r>
              <a:rPr lang="fr-FR" dirty="0" err="1"/>
              <a:t>better</a:t>
            </a:r>
            <a:r>
              <a:rPr lang="fr-FR" dirty="0"/>
              <a:t> </a:t>
            </a:r>
            <a:r>
              <a:rPr lang="fr-FR" dirty="0" err="1"/>
              <a:t>prediction</a:t>
            </a:r>
            <a:r>
              <a:rPr lang="fr-FR" dirty="0"/>
              <a:t> </a:t>
            </a:r>
            <a:r>
              <a:rPr lang="fr-FR" dirty="0" err="1"/>
              <a:t>will</a:t>
            </a:r>
            <a:r>
              <a:rPr lang="fr-FR" dirty="0"/>
              <a:t> </a:t>
            </a:r>
            <a:r>
              <a:rPr lang="fr-FR" dirty="0" err="1"/>
              <a:t>also</a:t>
            </a:r>
            <a:r>
              <a:rPr lang="fr-FR" dirty="0"/>
              <a:t> help </a:t>
            </a:r>
            <a:r>
              <a:rPr lang="fr-FR" dirty="0" err="1"/>
              <a:t>airports</a:t>
            </a:r>
            <a:r>
              <a:rPr lang="fr-FR" dirty="0"/>
              <a:t> and </a:t>
            </a:r>
            <a:r>
              <a:rPr lang="fr-FR" dirty="0" err="1"/>
              <a:t>airlines</a:t>
            </a:r>
            <a:r>
              <a:rPr lang="fr-FR" dirty="0"/>
              <a:t> in </a:t>
            </a:r>
            <a:r>
              <a:rPr lang="fr-FR" dirty="0" err="1"/>
              <a:t>reducing</a:t>
            </a:r>
            <a:r>
              <a:rPr lang="fr-FR" dirty="0"/>
              <a:t> </a:t>
            </a:r>
            <a:r>
              <a:rPr lang="fr-FR" sz="1100" b="0" i="0" u="none" strike="noStrike" cap="none" dirty="0">
                <a:solidFill>
                  <a:srgbClr val="000000"/>
                </a:solidFill>
                <a:latin typeface="Arial"/>
                <a:ea typeface="Arial"/>
                <a:cs typeface="Arial"/>
                <a:sym typeface="Arial"/>
              </a:rPr>
              <a:t>the </a:t>
            </a:r>
            <a:r>
              <a:rPr lang="fr-FR" sz="1100" b="0" i="0" u="none" strike="noStrike" cap="none" dirty="0" err="1">
                <a:solidFill>
                  <a:srgbClr val="000000"/>
                </a:solidFill>
                <a:latin typeface="Arial"/>
                <a:ea typeface="Arial"/>
                <a:cs typeface="Arial"/>
                <a:sym typeface="Arial"/>
              </a:rPr>
              <a:t>airplanes</a:t>
            </a:r>
            <a:r>
              <a:rPr lang="fr-FR" sz="1100" b="0" i="0" u="none" strike="noStrike" cap="none" dirty="0">
                <a:solidFill>
                  <a:srgbClr val="000000"/>
                </a:solidFill>
                <a:latin typeface="Arial"/>
                <a:ea typeface="Arial"/>
                <a:cs typeface="Arial"/>
                <a:sym typeface="Arial"/>
              </a:rPr>
              <a:t>’ fuel </a:t>
            </a:r>
            <a:r>
              <a:rPr lang="fr-FR" sz="1100" b="0" i="0" u="none" strike="noStrike" cap="none" dirty="0" err="1">
                <a:solidFill>
                  <a:srgbClr val="000000"/>
                </a:solidFill>
                <a:latin typeface="Arial"/>
                <a:ea typeface="Arial"/>
                <a:cs typeface="Arial"/>
                <a:sym typeface="Arial"/>
              </a:rPr>
              <a:t>consumption</a:t>
            </a:r>
            <a:r>
              <a:rPr lang="fr-FR" sz="1100" b="0" i="0" u="none" strike="noStrike" cap="none" dirty="0">
                <a:solidFill>
                  <a:srgbClr val="000000"/>
                </a:solidFill>
                <a:latin typeface="Arial"/>
                <a:ea typeface="Arial"/>
                <a:cs typeface="Arial"/>
                <a:sym typeface="Arial"/>
              </a:rPr>
              <a:t> </a:t>
            </a:r>
            <a:r>
              <a:rPr lang="fr-FR" sz="1100" b="0" i="0" u="none" strike="noStrike" cap="none" dirty="0" err="1">
                <a:solidFill>
                  <a:srgbClr val="000000"/>
                </a:solidFill>
                <a:latin typeface="Arial"/>
                <a:ea typeface="Arial"/>
                <a:cs typeface="Arial"/>
                <a:sym typeface="Arial"/>
              </a:rPr>
              <a:t>resulting</a:t>
            </a:r>
            <a:r>
              <a:rPr lang="fr-FR" sz="1100" b="0" i="0" u="none" strike="noStrike" cap="none" dirty="0">
                <a:solidFill>
                  <a:srgbClr val="000000"/>
                </a:solidFill>
                <a:latin typeface="Arial"/>
                <a:ea typeface="Arial"/>
                <a:cs typeface="Arial"/>
                <a:sym typeface="Arial"/>
              </a:rPr>
              <a:t> </a:t>
            </a:r>
            <a:r>
              <a:rPr lang="fr-FR" sz="1100" b="0" i="0" u="none" strike="noStrike" cap="none" dirty="0" err="1">
                <a:solidFill>
                  <a:srgbClr val="000000"/>
                </a:solidFill>
                <a:latin typeface="Arial"/>
                <a:ea typeface="Arial"/>
                <a:cs typeface="Arial"/>
                <a:sym typeface="Arial"/>
              </a:rPr>
              <a:t>from</a:t>
            </a:r>
            <a:r>
              <a:rPr lang="fr-FR" sz="1100" b="0" i="0" u="none" strike="noStrike" cap="none" dirty="0">
                <a:solidFill>
                  <a:srgbClr val="000000"/>
                </a:solidFill>
                <a:latin typeface="Arial"/>
                <a:ea typeface="Arial"/>
                <a:cs typeface="Arial"/>
                <a:sym typeface="Arial"/>
              </a:rPr>
              <a:t> the </a:t>
            </a:r>
            <a:r>
              <a:rPr lang="fr-FR" sz="1100" b="0" i="0" u="none" strike="noStrike" cap="none" dirty="0" err="1">
                <a:solidFill>
                  <a:srgbClr val="000000"/>
                </a:solidFill>
                <a:latin typeface="Arial"/>
                <a:ea typeface="Arial"/>
                <a:cs typeface="Arial"/>
                <a:sym typeface="Arial"/>
              </a:rPr>
              <a:t>airplaness</a:t>
            </a:r>
            <a:r>
              <a:rPr lang="fr-FR" sz="1100" b="0" i="0" u="none" strike="noStrike" cap="none" dirty="0">
                <a:solidFill>
                  <a:srgbClr val="000000"/>
                </a:solidFill>
                <a:latin typeface="Arial"/>
                <a:ea typeface="Arial"/>
                <a:cs typeface="Arial"/>
                <a:sym typeface="Arial"/>
              </a:rPr>
              <a:t> </a:t>
            </a:r>
            <a:r>
              <a:rPr lang="fr-FR" sz="1100" b="0" i="0" u="none" strike="noStrike" cap="none" dirty="0" err="1">
                <a:solidFill>
                  <a:srgbClr val="000000"/>
                </a:solidFill>
                <a:latin typeface="Arial"/>
                <a:ea typeface="Arial"/>
                <a:cs typeface="Arial"/>
                <a:sym typeface="Arial"/>
              </a:rPr>
              <a:t>waiting</a:t>
            </a:r>
            <a:r>
              <a:rPr lang="fr-FR" sz="1100" b="0" i="0" u="none" strike="noStrike" cap="none" dirty="0">
                <a:solidFill>
                  <a:srgbClr val="000000"/>
                </a:solidFill>
                <a:latin typeface="Arial"/>
                <a:ea typeface="Arial"/>
                <a:cs typeface="Arial"/>
                <a:sym typeface="Arial"/>
              </a:rPr>
              <a:t> at </a:t>
            </a:r>
            <a:r>
              <a:rPr lang="fr-FR" sz="1100" b="0" i="0" u="none" strike="noStrike" cap="none" dirty="0" err="1">
                <a:solidFill>
                  <a:srgbClr val="000000"/>
                </a:solidFill>
                <a:latin typeface="Arial"/>
                <a:ea typeface="Arial"/>
                <a:cs typeface="Arial"/>
                <a:sym typeface="Arial"/>
              </a:rPr>
              <a:t>runway</a:t>
            </a:r>
            <a:r>
              <a:rPr lang="fr-FR" sz="1100" b="0" i="0" u="none" strike="noStrike" cap="none" dirty="0">
                <a:solidFill>
                  <a:srgbClr val="000000"/>
                </a:solidFill>
                <a:latin typeface="Arial"/>
                <a:ea typeface="Arial"/>
                <a:cs typeface="Arial"/>
                <a:sym typeface="Arial"/>
              </a:rPr>
              <a:t> entrance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err="1">
                <a:solidFill>
                  <a:srgbClr val="000000"/>
                </a:solidFill>
                <a:latin typeface="Arial"/>
                <a:cs typeface="Arial"/>
                <a:sym typeface="Arial"/>
              </a:rPr>
              <a:t>Which</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will</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make</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airlines</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save</a:t>
            </a:r>
            <a:r>
              <a:rPr lang="fr-FR" sz="1100" b="0" i="0" u="none" strike="noStrike" cap="none" dirty="0">
                <a:solidFill>
                  <a:srgbClr val="000000"/>
                </a:solidFill>
                <a:latin typeface="Arial"/>
                <a:cs typeface="Arial"/>
                <a:sym typeface="Arial"/>
              </a:rPr>
              <a:t> money and </a:t>
            </a:r>
            <a:r>
              <a:rPr lang="fr-FR" sz="1100" b="0" i="0" u="none" strike="noStrike" cap="none" dirty="0" err="1">
                <a:solidFill>
                  <a:srgbClr val="000000"/>
                </a:solidFill>
                <a:latin typeface="Arial"/>
                <a:cs typeface="Arial"/>
                <a:sym typeface="Arial"/>
              </a:rPr>
              <a:t>reduce</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their</a:t>
            </a:r>
            <a:r>
              <a:rPr lang="fr-FR" sz="1100" b="0" i="0" u="none" strike="noStrike" cap="none" dirty="0">
                <a:solidFill>
                  <a:srgbClr val="000000"/>
                </a:solidFill>
                <a:latin typeface="Arial"/>
                <a:cs typeface="Arial"/>
                <a:sym typeface="Arial"/>
              </a:rPr>
              <a:t> CO2 </a:t>
            </a:r>
            <a:r>
              <a:rPr lang="fr-FR" sz="1100" b="0" i="0" u="none" strike="noStrike" cap="none" dirty="0" err="1">
                <a:solidFill>
                  <a:srgbClr val="000000"/>
                </a:solidFill>
                <a:latin typeface="Arial"/>
                <a:cs typeface="Arial"/>
                <a:sym typeface="Arial"/>
              </a:rPr>
              <a:t>emissions</a:t>
            </a:r>
            <a:endParaRPr lang="fr-FR" sz="1100" b="0" i="0" u="none" strike="noStrike" cap="none"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b="0" i="0" u="none" strike="noStrike" cap="none"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u="none" strike="noStrike" cap="none" dirty="0">
                <a:solidFill>
                  <a:srgbClr val="000000"/>
                </a:solidFill>
                <a:latin typeface="Arial"/>
                <a:cs typeface="Arial"/>
                <a:sym typeface="Arial"/>
              </a:rPr>
              <a:t>Just as an </a:t>
            </a:r>
            <a:r>
              <a:rPr lang="fr-FR" sz="1100" b="0" i="0" u="none" strike="noStrike" cap="none" dirty="0" err="1">
                <a:solidFill>
                  <a:srgbClr val="000000"/>
                </a:solidFill>
                <a:latin typeface="Arial"/>
                <a:cs typeface="Arial"/>
                <a:sym typeface="Arial"/>
              </a:rPr>
              <a:t>example</a:t>
            </a:r>
            <a:r>
              <a:rPr lang="fr-FR" sz="1100" b="0" i="0" u="none" strike="noStrike" cap="none" dirty="0">
                <a:solidFill>
                  <a:srgbClr val="000000"/>
                </a:solidFill>
                <a:latin typeface="Arial"/>
                <a:cs typeface="Arial"/>
                <a:sym typeface="Arial"/>
              </a:rPr>
              <a:t>, a </a:t>
            </a:r>
            <a:r>
              <a:rPr lang="fr-FR" sz="1100" b="0" i="0" u="none" strike="noStrike" cap="none" dirty="0" err="1">
                <a:solidFill>
                  <a:srgbClr val="000000"/>
                </a:solidFill>
                <a:latin typeface="Arial"/>
                <a:cs typeface="Arial"/>
                <a:sym typeface="Arial"/>
              </a:rPr>
              <a:t>study</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from</a:t>
            </a:r>
            <a:r>
              <a:rPr lang="fr-FR" sz="1100" b="0" i="0" u="none" strike="noStrike" cap="none" dirty="0">
                <a:solidFill>
                  <a:srgbClr val="000000"/>
                </a:solidFill>
                <a:latin typeface="Arial"/>
                <a:cs typeface="Arial"/>
                <a:sym typeface="Arial"/>
              </a:rPr>
              <a:t> the </a:t>
            </a:r>
            <a:r>
              <a:rPr lang="fr-FR" sz="1100" b="0" i="0" u="none" strike="noStrike" cap="none" dirty="0" err="1">
                <a:solidFill>
                  <a:srgbClr val="000000"/>
                </a:solidFill>
                <a:latin typeface="Arial"/>
                <a:cs typeface="Arial"/>
                <a:sym typeface="Arial"/>
              </a:rPr>
              <a:t>Israel</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Industry</a:t>
            </a:r>
            <a:r>
              <a:rPr lang="fr-FR" sz="1100" b="0" i="0" u="none" strike="noStrike" cap="none" dirty="0">
                <a:solidFill>
                  <a:srgbClr val="000000"/>
                </a:solidFill>
                <a:latin typeface="Arial"/>
                <a:cs typeface="Arial"/>
                <a:sym typeface="Arial"/>
              </a:rPr>
              <a:t> Aerospace </a:t>
            </a:r>
            <a:r>
              <a:rPr lang="fr-FR" sz="1100" b="0" i="0" u="none" strike="noStrike" cap="none" dirty="0" err="1">
                <a:solidFill>
                  <a:srgbClr val="000000"/>
                </a:solidFill>
                <a:latin typeface="Arial"/>
                <a:cs typeface="Arial"/>
                <a:sym typeface="Arial"/>
              </a:rPr>
              <a:t>showed</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that</a:t>
            </a:r>
            <a:r>
              <a:rPr lang="fr-FR" sz="1100" b="0" i="0" u="none" strike="noStrike" cap="none" dirty="0">
                <a:solidFill>
                  <a:srgbClr val="000000"/>
                </a:solidFill>
                <a:latin typeface="Arial"/>
                <a:cs typeface="Arial"/>
                <a:sym typeface="Arial"/>
              </a:rPr>
              <a:t> a Boeing 747 consumes 1250 lites of </a:t>
            </a:r>
            <a:r>
              <a:rPr lang="fr-FR" sz="1100" b="0" i="0" u="none" strike="noStrike" cap="none" dirty="0" err="1">
                <a:solidFill>
                  <a:srgbClr val="000000"/>
                </a:solidFill>
                <a:latin typeface="Arial"/>
                <a:cs typeface="Arial"/>
                <a:sym typeface="Arial"/>
              </a:rPr>
              <a:t>kerosene</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when</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taxiing</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during</a:t>
            </a:r>
            <a:r>
              <a:rPr lang="fr-FR" sz="1100" b="0" i="0" u="none" strike="noStrike" cap="none" dirty="0">
                <a:solidFill>
                  <a:srgbClr val="000000"/>
                </a:solidFill>
                <a:latin typeface="Arial"/>
                <a:cs typeface="Arial"/>
                <a:sym typeface="Arial"/>
              </a:rPr>
              <a:t> 17 minutes </a:t>
            </a:r>
            <a:r>
              <a:rPr lang="fr-FR" sz="1100" b="0" i="0" u="none" strike="noStrike" cap="none" dirty="0" err="1">
                <a:solidFill>
                  <a:srgbClr val="000000"/>
                </a:solidFill>
                <a:latin typeface="Arial"/>
                <a:cs typeface="Arial"/>
                <a:sym typeface="Arial"/>
              </a:rPr>
              <a:t>which</a:t>
            </a:r>
            <a:r>
              <a:rPr lang="fr-FR" sz="1100" b="0" i="0" u="none" strike="noStrike" cap="none" dirty="0">
                <a:solidFill>
                  <a:srgbClr val="000000"/>
                </a:solidFill>
                <a:latin typeface="Arial"/>
                <a:cs typeface="Arial"/>
                <a:sym typeface="Arial"/>
              </a:rPr>
              <a:t> </a:t>
            </a:r>
            <a:r>
              <a:rPr lang="fr-FR" sz="1100" b="0" i="0" u="none" strike="noStrike" cap="none" dirty="0" err="1">
                <a:solidFill>
                  <a:srgbClr val="000000"/>
                </a:solidFill>
                <a:latin typeface="Arial"/>
                <a:cs typeface="Arial"/>
                <a:sym typeface="Arial"/>
              </a:rPr>
              <a:t>represents</a:t>
            </a:r>
            <a:r>
              <a:rPr lang="fr-FR" sz="1100" b="0" i="0" u="none" strike="noStrike" cap="none" dirty="0">
                <a:solidFill>
                  <a:srgbClr val="000000"/>
                </a:solidFill>
                <a:latin typeface="Arial"/>
                <a:cs typeface="Arial"/>
                <a:sym typeface="Arial"/>
              </a:rPr>
              <a:t> 13 </a:t>
            </a:r>
            <a:r>
              <a:rPr lang="fr-FR" sz="1100" b="0" i="0" u="none" strike="noStrike" cap="none" dirty="0" err="1">
                <a:solidFill>
                  <a:srgbClr val="000000"/>
                </a:solidFill>
                <a:latin typeface="Arial"/>
                <a:cs typeface="Arial"/>
                <a:sym typeface="Arial"/>
              </a:rPr>
              <a:t>thousand</a:t>
            </a:r>
            <a:r>
              <a:rPr lang="fr-FR" sz="1100" b="0" i="0" u="none" strike="noStrike" cap="none" dirty="0">
                <a:solidFill>
                  <a:srgbClr val="000000"/>
                </a:solidFill>
                <a:latin typeface="Arial"/>
                <a:cs typeface="Arial"/>
                <a:sym typeface="Arial"/>
              </a:rPr>
              <a:t> euros.</a:t>
            </a:r>
            <a:endParaRPr lang="fr-FR" sz="1000"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9e38d930d1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g9e38d930d1_2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9e42dc832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g9e42dc8325_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9e38d93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9e38d93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60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273"/>
        <p:cNvGrpSpPr/>
        <p:nvPr/>
      </p:nvGrpSpPr>
      <p:grpSpPr>
        <a:xfrm>
          <a:off x="0" y="0"/>
          <a:ext cx="0" cy="0"/>
          <a:chOff x="0" y="0"/>
          <a:chExt cx="0" cy="0"/>
        </a:xfrm>
      </p:grpSpPr>
      <p:sp>
        <p:nvSpPr>
          <p:cNvPr id="274" name="Google Shape;27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7F7F7F"/>
              </a:buClr>
              <a:buSzPts val="800"/>
              <a:buFont typeface="Roboto"/>
              <a:buNone/>
              <a:defRPr sz="800" b="0" i="0" u="none" strike="noStrike" cap="none">
                <a:solidFill>
                  <a:srgbClr val="7F7F7F"/>
                </a:solidFill>
                <a:latin typeface="Roboto"/>
                <a:ea typeface="Roboto"/>
                <a:cs typeface="Roboto"/>
                <a:sym typeface="Roboto"/>
              </a:defRPr>
            </a:lvl1pPr>
            <a:lvl2pPr marR="0" lvl="1"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275" name="Google Shape;275;p13"/>
          <p:cNvSpPr txBox="1">
            <a:spLocks noGrp="1"/>
          </p:cNvSpPr>
          <p:nvPr>
            <p:ph type="sldNum" idx="12"/>
          </p:nvPr>
        </p:nvSpPr>
        <p:spPr>
          <a:xfrm>
            <a:off x="6714460" y="4763984"/>
            <a:ext cx="2057400" cy="2739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1pPr>
            <a:lvl2pPr marL="0" marR="0" lvl="1" indent="0" algn="r" rtl="0">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2pPr>
            <a:lvl3pPr marL="0" marR="0" lvl="2" indent="0" algn="r" rtl="0">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3pPr>
            <a:lvl4pPr marL="0" marR="0" lvl="3" indent="0" algn="r" rtl="0">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4pPr>
            <a:lvl5pPr marL="0" marR="0" lvl="4" indent="0" algn="r" rtl="0">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5pPr>
            <a:lvl6pPr marL="0" marR="0" lvl="5" indent="0" algn="r" rtl="0">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6pPr>
            <a:lvl7pPr marL="0" marR="0" lvl="6" indent="0" algn="r" rtl="0">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7pPr>
            <a:lvl8pPr marL="0" marR="0" lvl="7" indent="0" algn="r" rtl="0">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8pPr>
            <a:lvl9pPr marL="0" marR="0" lvl="8" indent="0" algn="r" rtl="0">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280"/>
        <p:cNvGrpSpPr/>
        <p:nvPr/>
      </p:nvGrpSpPr>
      <p:grpSpPr>
        <a:xfrm>
          <a:off x="0" y="0"/>
          <a:ext cx="0" cy="0"/>
          <a:chOff x="0" y="0"/>
          <a:chExt cx="0" cy="0"/>
        </a:xfrm>
      </p:grpSpPr>
      <p:grpSp>
        <p:nvGrpSpPr>
          <p:cNvPr id="281" name="Google Shape;281;p15"/>
          <p:cNvGrpSpPr/>
          <p:nvPr/>
        </p:nvGrpSpPr>
        <p:grpSpPr>
          <a:xfrm>
            <a:off x="7343003" y="3409675"/>
            <a:ext cx="1691422" cy="1732548"/>
            <a:chOff x="7343003" y="3409675"/>
            <a:chExt cx="1691422" cy="1732548"/>
          </a:xfrm>
        </p:grpSpPr>
        <p:grpSp>
          <p:nvGrpSpPr>
            <p:cNvPr id="282" name="Google Shape;282;p15"/>
            <p:cNvGrpSpPr/>
            <p:nvPr/>
          </p:nvGrpSpPr>
          <p:grpSpPr>
            <a:xfrm>
              <a:off x="7343003" y="4453711"/>
              <a:ext cx="316800" cy="688512"/>
              <a:chOff x="7343003" y="4453711"/>
              <a:chExt cx="316800" cy="688512"/>
            </a:xfrm>
          </p:grpSpPr>
          <p:sp>
            <p:nvSpPr>
              <p:cNvPr id="283" name="Google Shape;283;p15"/>
              <p:cNvSpPr/>
              <p:nvPr/>
            </p:nvSpPr>
            <p:spPr>
              <a:xfrm>
                <a:off x="7343003"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15"/>
              <p:cNvSpPr/>
              <p:nvPr/>
            </p:nvSpPr>
            <p:spPr>
              <a:xfrm>
                <a:off x="7343003"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 name="Google Shape;285;p15"/>
            <p:cNvGrpSpPr/>
            <p:nvPr/>
          </p:nvGrpSpPr>
          <p:grpSpPr>
            <a:xfrm>
              <a:off x="7801210" y="4105700"/>
              <a:ext cx="316800" cy="1036523"/>
              <a:chOff x="7801210" y="4105700"/>
              <a:chExt cx="316800" cy="1036523"/>
            </a:xfrm>
          </p:grpSpPr>
          <p:sp>
            <p:nvSpPr>
              <p:cNvPr id="286" name="Google Shape;286;p15"/>
              <p:cNvSpPr/>
              <p:nvPr/>
            </p:nvSpPr>
            <p:spPr>
              <a:xfrm>
                <a:off x="7801210"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15"/>
              <p:cNvSpPr/>
              <p:nvPr/>
            </p:nvSpPr>
            <p:spPr>
              <a:xfrm>
                <a:off x="7801210"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15"/>
              <p:cNvSpPr/>
              <p:nvPr/>
            </p:nvSpPr>
            <p:spPr>
              <a:xfrm>
                <a:off x="7801210"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9" name="Google Shape;289;p15"/>
            <p:cNvGrpSpPr/>
            <p:nvPr/>
          </p:nvGrpSpPr>
          <p:grpSpPr>
            <a:xfrm>
              <a:off x="8259418" y="3757688"/>
              <a:ext cx="316800" cy="1384535"/>
              <a:chOff x="8259418" y="3757688"/>
              <a:chExt cx="316800" cy="1384535"/>
            </a:xfrm>
          </p:grpSpPr>
          <p:sp>
            <p:nvSpPr>
              <p:cNvPr id="290" name="Google Shape;290;p15"/>
              <p:cNvSpPr/>
              <p:nvPr/>
            </p:nvSpPr>
            <p:spPr>
              <a:xfrm>
                <a:off x="8259418"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5"/>
              <p:cNvSpPr/>
              <p:nvPr/>
            </p:nvSpPr>
            <p:spPr>
              <a:xfrm>
                <a:off x="8259418"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5"/>
              <p:cNvSpPr/>
              <p:nvPr/>
            </p:nvSpPr>
            <p:spPr>
              <a:xfrm>
                <a:off x="8259418"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5"/>
              <p:cNvSpPr/>
              <p:nvPr/>
            </p:nvSpPr>
            <p:spPr>
              <a:xfrm>
                <a:off x="8259418"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 name="Google Shape;294;p15"/>
            <p:cNvGrpSpPr/>
            <p:nvPr/>
          </p:nvGrpSpPr>
          <p:grpSpPr>
            <a:xfrm>
              <a:off x="8717625" y="3409675"/>
              <a:ext cx="316800" cy="1732548"/>
              <a:chOff x="8717625" y="3409675"/>
              <a:chExt cx="316800" cy="1732548"/>
            </a:xfrm>
          </p:grpSpPr>
          <p:sp>
            <p:nvSpPr>
              <p:cNvPr id="295" name="Google Shape;295;p15"/>
              <p:cNvSpPr/>
              <p:nvPr/>
            </p:nvSpPr>
            <p:spPr>
              <a:xfrm>
                <a:off x="8717625" y="4453711"/>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5"/>
              <p:cNvSpPr/>
              <p:nvPr/>
            </p:nvSpPr>
            <p:spPr>
              <a:xfrm>
                <a:off x="8717625" y="3757688"/>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5"/>
              <p:cNvSpPr/>
              <p:nvPr/>
            </p:nvSpPr>
            <p:spPr>
              <a:xfrm>
                <a:off x="8717625" y="410570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5"/>
              <p:cNvSpPr/>
              <p:nvPr/>
            </p:nvSpPr>
            <p:spPr>
              <a:xfrm>
                <a:off x="8717625" y="3409675"/>
                <a:ext cx="316800" cy="1732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5"/>
              <p:cNvSpPr/>
              <p:nvPr/>
            </p:nvSpPr>
            <p:spPr>
              <a:xfrm>
                <a:off x="8717625" y="4801723"/>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0" name="Google Shape;300;p15"/>
          <p:cNvGrpSpPr/>
          <p:nvPr/>
        </p:nvGrpSpPr>
        <p:grpSpPr>
          <a:xfrm>
            <a:off x="5043503" y="0"/>
            <a:ext cx="3814072" cy="3839101"/>
            <a:chOff x="5043503" y="0"/>
            <a:chExt cx="3814072" cy="3839101"/>
          </a:xfrm>
        </p:grpSpPr>
        <p:sp>
          <p:nvSpPr>
            <p:cNvPr id="301" name="Google Shape;301;p15"/>
            <p:cNvSpPr/>
            <p:nvPr/>
          </p:nvSpPr>
          <p:spPr>
            <a:xfrm>
              <a:off x="8460975" y="1817775"/>
              <a:ext cx="396600" cy="3966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5"/>
            <p:cNvSpPr/>
            <p:nvPr/>
          </p:nvSpPr>
          <p:spPr>
            <a:xfrm rot="-9830444">
              <a:off x="6469759" y="3480728"/>
              <a:ext cx="320148" cy="32014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3" name="Google Shape;303;p15"/>
            <p:cNvGrpSpPr/>
            <p:nvPr/>
          </p:nvGrpSpPr>
          <p:grpSpPr>
            <a:xfrm>
              <a:off x="7647812" y="2704283"/>
              <a:ext cx="635219" cy="635219"/>
              <a:chOff x="6725724" y="2701260"/>
              <a:chExt cx="1208101" cy="1208100"/>
            </a:xfrm>
          </p:grpSpPr>
          <p:sp>
            <p:nvSpPr>
              <p:cNvPr id="304" name="Google Shape;304;p15"/>
              <p:cNvSpPr/>
              <p:nvPr/>
            </p:nvSpPr>
            <p:spPr>
              <a:xfrm rot="5400000">
                <a:off x="6725725" y="2701260"/>
                <a:ext cx="1208100" cy="12081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15"/>
              <p:cNvSpPr/>
              <p:nvPr/>
            </p:nvSpPr>
            <p:spPr>
              <a:xfrm rot="5400000">
                <a:off x="6725724" y="2701260"/>
                <a:ext cx="1208100" cy="1208100"/>
              </a:xfrm>
              <a:prstGeom prst="pie">
                <a:avLst>
                  <a:gd name="adj1" fmla="val 8244818"/>
                  <a:gd name="adj2" fmla="val 16246175"/>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15"/>
              <p:cNvSpPr/>
              <p:nvPr/>
            </p:nvSpPr>
            <p:spPr>
              <a:xfrm rot="5400000">
                <a:off x="6954988" y="2930398"/>
                <a:ext cx="749700" cy="7497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7" name="Google Shape;307;p15"/>
            <p:cNvSpPr/>
            <p:nvPr/>
          </p:nvSpPr>
          <p:spPr>
            <a:xfrm>
              <a:off x="8460975" y="1817775"/>
              <a:ext cx="396600" cy="396600"/>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8" name="Google Shape;308;p15"/>
            <p:cNvGrpSpPr/>
            <p:nvPr/>
          </p:nvGrpSpPr>
          <p:grpSpPr>
            <a:xfrm>
              <a:off x="7952721" y="179238"/>
              <a:ext cx="873165" cy="873003"/>
              <a:chOff x="7754428" y="208725"/>
              <a:chExt cx="541800" cy="541800"/>
            </a:xfrm>
          </p:grpSpPr>
          <p:sp>
            <p:nvSpPr>
              <p:cNvPr id="309" name="Google Shape;309;p15"/>
              <p:cNvSpPr/>
              <p:nvPr/>
            </p:nvSpPr>
            <p:spPr>
              <a:xfrm rot="-8647347">
                <a:off x="7831319" y="285616"/>
                <a:ext cx="388018" cy="388018"/>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5"/>
              <p:cNvSpPr/>
              <p:nvPr/>
            </p:nvSpPr>
            <p:spPr>
              <a:xfrm rot="-8647347">
                <a:off x="7831319" y="285616"/>
                <a:ext cx="388018" cy="388018"/>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1" name="Google Shape;311;p15"/>
            <p:cNvSpPr/>
            <p:nvPr/>
          </p:nvSpPr>
          <p:spPr>
            <a:xfrm>
              <a:off x="5399840" y="356365"/>
              <a:ext cx="2577000" cy="257700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5"/>
            <p:cNvSpPr/>
            <p:nvPr/>
          </p:nvSpPr>
          <p:spPr>
            <a:xfrm rot="2043858">
              <a:off x="5503813" y="460310"/>
              <a:ext cx="2369480" cy="2369480"/>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15"/>
            <p:cNvSpPr/>
            <p:nvPr/>
          </p:nvSpPr>
          <p:spPr>
            <a:xfrm>
              <a:off x="5399795" y="360281"/>
              <a:ext cx="2577000" cy="2577000"/>
            </a:xfrm>
            <a:prstGeom prst="pie">
              <a:avLst>
                <a:gd name="adj1" fmla="val 8801158"/>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15"/>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15"/>
            <p:cNvSpPr/>
            <p:nvPr/>
          </p:nvSpPr>
          <p:spPr>
            <a:xfrm>
              <a:off x="5399795" y="356358"/>
              <a:ext cx="2577000" cy="2577000"/>
            </a:xfrm>
            <a:prstGeom prst="pie">
              <a:avLst>
                <a:gd name="adj1" fmla="val 1255410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15"/>
            <p:cNvSpPr/>
            <p:nvPr/>
          </p:nvSpPr>
          <p:spPr>
            <a:xfrm rot="-9830444">
              <a:off x="6469759" y="3480727"/>
              <a:ext cx="320148" cy="320148"/>
            </a:xfrm>
            <a:prstGeom prst="pie">
              <a:avLst>
                <a:gd name="adj1" fmla="val 19376841"/>
                <a:gd name="adj2" fmla="val 1620000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7" name="Google Shape;317;p15"/>
          <p:cNvSpPr txBox="1">
            <a:spLocks noGrp="1"/>
          </p:cNvSpPr>
          <p:nvPr>
            <p:ph type="ctrTitle"/>
          </p:nvPr>
        </p:nvSpPr>
        <p:spPr>
          <a:xfrm>
            <a:off x="824000" y="1613813"/>
            <a:ext cx="4255500" cy="18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18" name="Google Shape;318;p15"/>
          <p:cNvSpPr txBox="1">
            <a:spLocks noGrp="1"/>
          </p:cNvSpPr>
          <p:nvPr>
            <p:ph type="subTitle" idx="1"/>
          </p:nvPr>
        </p:nvSpPr>
        <p:spPr>
          <a:xfrm>
            <a:off x="824000" y="3596300"/>
            <a:ext cx="4255500" cy="695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19" name="Google Shape;319;p1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320"/>
        <p:cNvGrpSpPr/>
        <p:nvPr/>
      </p:nvGrpSpPr>
      <p:grpSpPr>
        <a:xfrm>
          <a:off x="0" y="0"/>
          <a:ext cx="0" cy="0"/>
          <a:chOff x="0" y="0"/>
          <a:chExt cx="0" cy="0"/>
        </a:xfrm>
      </p:grpSpPr>
      <p:sp>
        <p:nvSpPr>
          <p:cNvPr id="321" name="Google Shape;321;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7F7F7F"/>
              </a:buClr>
              <a:buSzPts val="800"/>
              <a:buFont typeface="Roboto"/>
              <a:buNone/>
              <a:defRPr sz="800" b="0" i="0" u="none" strike="noStrike" cap="none">
                <a:solidFill>
                  <a:srgbClr val="7F7F7F"/>
                </a:solidFill>
                <a:latin typeface="Roboto"/>
                <a:ea typeface="Roboto"/>
                <a:cs typeface="Roboto"/>
                <a:sym typeface="Roboto"/>
              </a:defRPr>
            </a:lvl1pPr>
            <a:lvl2pPr marR="0" lvl="1"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400" b="0" i="0" u="none" strike="noStrike" cap="none">
                <a:solidFill>
                  <a:schemeClr val="dk1"/>
                </a:solidFill>
                <a:latin typeface="Calibri"/>
                <a:ea typeface="Calibri"/>
                <a:cs typeface="Calibri"/>
                <a:sym typeface="Calibri"/>
              </a:defRPr>
            </a:lvl9pPr>
          </a:lstStyle>
          <a:p>
            <a:endParaRPr/>
          </a:p>
        </p:txBody>
      </p:sp>
      <p:sp>
        <p:nvSpPr>
          <p:cNvPr id="322" name="Google Shape;322;p16"/>
          <p:cNvSpPr txBox="1">
            <a:spLocks noGrp="1"/>
          </p:cNvSpPr>
          <p:nvPr>
            <p:ph type="sldNum" idx="12"/>
          </p:nvPr>
        </p:nvSpPr>
        <p:spPr>
          <a:xfrm>
            <a:off x="6714460" y="4763984"/>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1pPr>
            <a:lvl2pPr marL="0" marR="0" lvl="1" indent="0" algn="r">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2pPr>
            <a:lvl3pPr marL="0" marR="0" lvl="2" indent="0" algn="r">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3pPr>
            <a:lvl4pPr marL="0" marR="0" lvl="3" indent="0" algn="r">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4pPr>
            <a:lvl5pPr marL="0" marR="0" lvl="4" indent="0" algn="r">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5pPr>
            <a:lvl6pPr marL="0" marR="0" lvl="5" indent="0" algn="r">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6pPr>
            <a:lvl7pPr marL="0" marR="0" lvl="6" indent="0" algn="r">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7pPr>
            <a:lvl8pPr marL="0" marR="0" lvl="7" indent="0" algn="r">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8pPr>
            <a:lvl9pPr marL="0" marR="0" lvl="8" indent="0" algn="r">
              <a:lnSpc>
                <a:spcPct val="100000"/>
              </a:lnSpc>
              <a:spcBef>
                <a:spcPts val="0"/>
              </a:spcBef>
              <a:spcAft>
                <a:spcPts val="0"/>
              </a:spcAft>
              <a:buClr>
                <a:srgbClr val="7F7F7F"/>
              </a:buClr>
              <a:buSzPts val="200"/>
              <a:buFont typeface="Roboto"/>
              <a:buNone/>
              <a:defRPr sz="800" b="0" i="0" u="none" strike="noStrike" cap="none">
                <a:solidFill>
                  <a:srgbClr val="7F7F7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3"/>
        <p:cNvGrpSpPr/>
        <p:nvPr/>
      </p:nvGrpSpPr>
      <p:grpSpPr>
        <a:xfrm>
          <a:off x="0" y="0"/>
          <a:ext cx="0" cy="0"/>
          <a:chOff x="0" y="0"/>
          <a:chExt cx="0" cy="0"/>
        </a:xfrm>
      </p:grpSpPr>
      <p:sp>
        <p:nvSpPr>
          <p:cNvPr id="324" name="Google Shape;324;p17"/>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325"/>
        <p:cNvGrpSpPr/>
        <p:nvPr/>
      </p:nvGrpSpPr>
      <p:grpSpPr>
        <a:xfrm>
          <a:off x="0" y="0"/>
          <a:ext cx="0" cy="0"/>
          <a:chOff x="0" y="0"/>
          <a:chExt cx="0" cy="0"/>
        </a:xfrm>
      </p:grpSpPr>
      <p:grpSp>
        <p:nvGrpSpPr>
          <p:cNvPr id="326" name="Google Shape;326;p18"/>
          <p:cNvGrpSpPr/>
          <p:nvPr/>
        </p:nvGrpSpPr>
        <p:grpSpPr>
          <a:xfrm>
            <a:off x="146769" y="3406"/>
            <a:ext cx="1233214" cy="1384535"/>
            <a:chOff x="146769" y="3406"/>
            <a:chExt cx="1233214" cy="1384535"/>
          </a:xfrm>
        </p:grpSpPr>
        <p:grpSp>
          <p:nvGrpSpPr>
            <p:cNvPr id="327" name="Google Shape;327;p18"/>
            <p:cNvGrpSpPr/>
            <p:nvPr/>
          </p:nvGrpSpPr>
          <p:grpSpPr>
            <a:xfrm>
              <a:off x="1063183" y="3406"/>
              <a:ext cx="316800" cy="688513"/>
              <a:chOff x="1063183" y="3406"/>
              <a:chExt cx="316800" cy="688513"/>
            </a:xfrm>
          </p:grpSpPr>
          <p:sp>
            <p:nvSpPr>
              <p:cNvPr id="328" name="Google Shape;328;p18"/>
              <p:cNvSpPr/>
              <p:nvPr/>
            </p:nvSpPr>
            <p:spPr>
              <a:xfrm rot="10800000">
                <a:off x="1063183"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8"/>
              <p:cNvSpPr/>
              <p:nvPr/>
            </p:nvSpPr>
            <p:spPr>
              <a:xfrm rot="10800000">
                <a:off x="1063183"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0" name="Google Shape;330;p18"/>
            <p:cNvGrpSpPr/>
            <p:nvPr/>
          </p:nvGrpSpPr>
          <p:grpSpPr>
            <a:xfrm>
              <a:off x="604976" y="3406"/>
              <a:ext cx="316800" cy="1036524"/>
              <a:chOff x="604976" y="3406"/>
              <a:chExt cx="316800" cy="1036524"/>
            </a:xfrm>
          </p:grpSpPr>
          <p:sp>
            <p:nvSpPr>
              <p:cNvPr id="331" name="Google Shape;331;p18"/>
              <p:cNvSpPr/>
              <p:nvPr/>
            </p:nvSpPr>
            <p:spPr>
              <a:xfrm rot="10800000">
                <a:off x="604976"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8"/>
              <p:cNvSpPr/>
              <p:nvPr/>
            </p:nvSpPr>
            <p:spPr>
              <a:xfrm rot="10800000">
                <a:off x="604976"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8"/>
              <p:cNvSpPr/>
              <p:nvPr/>
            </p:nvSpPr>
            <p:spPr>
              <a:xfrm rot="10800000">
                <a:off x="604976"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 name="Google Shape;334;p18"/>
            <p:cNvGrpSpPr/>
            <p:nvPr/>
          </p:nvGrpSpPr>
          <p:grpSpPr>
            <a:xfrm>
              <a:off x="146769" y="3406"/>
              <a:ext cx="316800" cy="1384535"/>
              <a:chOff x="146769" y="3406"/>
              <a:chExt cx="316800" cy="1384535"/>
            </a:xfrm>
          </p:grpSpPr>
          <p:sp>
            <p:nvSpPr>
              <p:cNvPr id="335" name="Google Shape;335;p18"/>
              <p:cNvSpPr/>
              <p:nvPr/>
            </p:nvSpPr>
            <p:spPr>
              <a:xfrm rot="10800000">
                <a:off x="146769" y="3419"/>
                <a:ext cx="316800" cy="688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8"/>
              <p:cNvSpPr/>
              <p:nvPr/>
            </p:nvSpPr>
            <p:spPr>
              <a:xfrm rot="10800000">
                <a:off x="146769" y="3441"/>
                <a:ext cx="316800" cy="1384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18"/>
              <p:cNvSpPr/>
              <p:nvPr/>
            </p:nvSpPr>
            <p:spPr>
              <a:xfrm rot="10800000">
                <a:off x="146769" y="3430"/>
                <a:ext cx="316800" cy="1036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18"/>
              <p:cNvSpPr/>
              <p:nvPr/>
            </p:nvSpPr>
            <p:spPr>
              <a:xfrm rot="10800000">
                <a:off x="146769" y="3406"/>
                <a:ext cx="316800" cy="340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39" name="Google Shape;339;p18"/>
          <p:cNvGrpSpPr/>
          <p:nvPr/>
        </p:nvGrpSpPr>
        <p:grpSpPr>
          <a:xfrm>
            <a:off x="6775084" y="2904008"/>
            <a:ext cx="2186147" cy="2239500"/>
            <a:chOff x="6775084" y="2904008"/>
            <a:chExt cx="2186147" cy="2239500"/>
          </a:xfrm>
        </p:grpSpPr>
        <p:grpSp>
          <p:nvGrpSpPr>
            <p:cNvPr id="340" name="Google Shape;340;p18"/>
            <p:cNvGrpSpPr/>
            <p:nvPr/>
          </p:nvGrpSpPr>
          <p:grpSpPr>
            <a:xfrm>
              <a:off x="6775084" y="4253708"/>
              <a:ext cx="409500" cy="889800"/>
              <a:chOff x="6775084" y="4253708"/>
              <a:chExt cx="409500" cy="889800"/>
            </a:xfrm>
          </p:grpSpPr>
          <p:sp>
            <p:nvSpPr>
              <p:cNvPr id="341" name="Google Shape;341;p18"/>
              <p:cNvSpPr/>
              <p:nvPr/>
            </p:nvSpPr>
            <p:spPr>
              <a:xfrm>
                <a:off x="6775084"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18"/>
              <p:cNvSpPr/>
              <p:nvPr/>
            </p:nvSpPr>
            <p:spPr>
              <a:xfrm>
                <a:off x="6775084"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3" name="Google Shape;343;p18"/>
            <p:cNvGrpSpPr/>
            <p:nvPr/>
          </p:nvGrpSpPr>
          <p:grpSpPr>
            <a:xfrm>
              <a:off x="7367299" y="3804008"/>
              <a:ext cx="409500" cy="1339500"/>
              <a:chOff x="7367299" y="3804008"/>
              <a:chExt cx="409500" cy="1339500"/>
            </a:xfrm>
          </p:grpSpPr>
          <p:sp>
            <p:nvSpPr>
              <p:cNvPr id="344" name="Google Shape;344;p18"/>
              <p:cNvSpPr/>
              <p:nvPr/>
            </p:nvSpPr>
            <p:spPr>
              <a:xfrm>
                <a:off x="7367299"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18"/>
              <p:cNvSpPr/>
              <p:nvPr/>
            </p:nvSpPr>
            <p:spPr>
              <a:xfrm>
                <a:off x="7367299"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18"/>
              <p:cNvSpPr/>
              <p:nvPr/>
            </p:nvSpPr>
            <p:spPr>
              <a:xfrm>
                <a:off x="7367299"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7" name="Google Shape;347;p18"/>
            <p:cNvGrpSpPr/>
            <p:nvPr/>
          </p:nvGrpSpPr>
          <p:grpSpPr>
            <a:xfrm>
              <a:off x="7959516" y="3354008"/>
              <a:ext cx="409500" cy="1789500"/>
              <a:chOff x="7959516" y="3354008"/>
              <a:chExt cx="409500" cy="1789500"/>
            </a:xfrm>
          </p:grpSpPr>
          <p:sp>
            <p:nvSpPr>
              <p:cNvPr id="348" name="Google Shape;348;p18"/>
              <p:cNvSpPr/>
              <p:nvPr/>
            </p:nvSpPr>
            <p:spPr>
              <a:xfrm>
                <a:off x="7959516"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18"/>
              <p:cNvSpPr/>
              <p:nvPr/>
            </p:nvSpPr>
            <p:spPr>
              <a:xfrm>
                <a:off x="7959516"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18"/>
              <p:cNvSpPr/>
              <p:nvPr/>
            </p:nvSpPr>
            <p:spPr>
              <a:xfrm>
                <a:off x="7959516"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18"/>
              <p:cNvSpPr/>
              <p:nvPr/>
            </p:nvSpPr>
            <p:spPr>
              <a:xfrm>
                <a:off x="7959516"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 name="Google Shape;352;p18"/>
            <p:cNvGrpSpPr/>
            <p:nvPr/>
          </p:nvGrpSpPr>
          <p:grpSpPr>
            <a:xfrm>
              <a:off x="8551731" y="2904008"/>
              <a:ext cx="409500" cy="2239500"/>
              <a:chOff x="8551731" y="2904008"/>
              <a:chExt cx="409500" cy="2239500"/>
            </a:xfrm>
          </p:grpSpPr>
          <p:sp>
            <p:nvSpPr>
              <p:cNvPr id="353" name="Google Shape;353;p18"/>
              <p:cNvSpPr/>
              <p:nvPr/>
            </p:nvSpPr>
            <p:spPr>
              <a:xfrm>
                <a:off x="8551731" y="4253708"/>
                <a:ext cx="409500" cy="8898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18"/>
              <p:cNvSpPr/>
              <p:nvPr/>
            </p:nvSpPr>
            <p:spPr>
              <a:xfrm>
                <a:off x="8551731" y="3354008"/>
                <a:ext cx="409500" cy="178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18"/>
              <p:cNvSpPr/>
              <p:nvPr/>
            </p:nvSpPr>
            <p:spPr>
              <a:xfrm>
                <a:off x="8551731" y="3804008"/>
                <a:ext cx="409500" cy="13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18"/>
              <p:cNvSpPr/>
              <p:nvPr/>
            </p:nvSpPr>
            <p:spPr>
              <a:xfrm>
                <a:off x="8551731" y="2904008"/>
                <a:ext cx="409500" cy="22395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18"/>
              <p:cNvSpPr/>
              <p:nvPr/>
            </p:nvSpPr>
            <p:spPr>
              <a:xfrm>
                <a:off x="8551731" y="4703408"/>
                <a:ext cx="409500" cy="4401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58" name="Google Shape;358;p18"/>
          <p:cNvSpPr txBox="1">
            <a:spLocks noGrp="1"/>
          </p:cNvSpPr>
          <p:nvPr>
            <p:ph type="title"/>
          </p:nvPr>
        </p:nvSpPr>
        <p:spPr>
          <a:xfrm>
            <a:off x="824000" y="1613825"/>
            <a:ext cx="5857800" cy="1872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59" name="Google Shape;359;p1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0"/>
        <p:cNvGrpSpPr/>
        <p:nvPr/>
      </p:nvGrpSpPr>
      <p:grpSpPr>
        <a:xfrm>
          <a:off x="0" y="0"/>
          <a:ext cx="0" cy="0"/>
          <a:chOff x="0" y="0"/>
          <a:chExt cx="0" cy="0"/>
        </a:xfrm>
      </p:grpSpPr>
      <p:grpSp>
        <p:nvGrpSpPr>
          <p:cNvPr id="361" name="Google Shape;361;p19"/>
          <p:cNvGrpSpPr/>
          <p:nvPr/>
        </p:nvGrpSpPr>
        <p:grpSpPr>
          <a:xfrm>
            <a:off x="625966" y="299376"/>
            <a:ext cx="999312" cy="999312"/>
            <a:chOff x="348199" y="179450"/>
            <a:chExt cx="1116300" cy="1116300"/>
          </a:xfrm>
        </p:grpSpPr>
        <p:sp>
          <p:nvSpPr>
            <p:cNvPr id="362" name="Google Shape;362;p19"/>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19"/>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4" name="Google Shape;364;p19"/>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65" name="Google Shape;365;p19"/>
          <p:cNvSpPr txBox="1">
            <a:spLocks noGrp="1"/>
          </p:cNvSpPr>
          <p:nvPr>
            <p:ph type="body" idx="1"/>
          </p:nvPr>
        </p:nvSpPr>
        <p:spPr>
          <a:xfrm>
            <a:off x="1303800" y="1990050"/>
            <a:ext cx="70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66" name="Google Shape;366;p19"/>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7"/>
        <p:cNvGrpSpPr/>
        <p:nvPr/>
      </p:nvGrpSpPr>
      <p:grpSpPr>
        <a:xfrm>
          <a:off x="0" y="0"/>
          <a:ext cx="0" cy="0"/>
          <a:chOff x="0" y="0"/>
          <a:chExt cx="0" cy="0"/>
        </a:xfrm>
      </p:grpSpPr>
      <p:grpSp>
        <p:nvGrpSpPr>
          <p:cNvPr id="368" name="Google Shape;368;p20"/>
          <p:cNvGrpSpPr/>
          <p:nvPr/>
        </p:nvGrpSpPr>
        <p:grpSpPr>
          <a:xfrm>
            <a:off x="625966" y="299376"/>
            <a:ext cx="999312" cy="999312"/>
            <a:chOff x="348199" y="179450"/>
            <a:chExt cx="1116300" cy="1116300"/>
          </a:xfrm>
        </p:grpSpPr>
        <p:sp>
          <p:nvSpPr>
            <p:cNvPr id="369" name="Google Shape;369;p20"/>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0"/>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1" name="Google Shape;371;p20"/>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2" name="Google Shape;372;p20"/>
          <p:cNvSpPr txBox="1">
            <a:spLocks noGrp="1"/>
          </p:cNvSpPr>
          <p:nvPr>
            <p:ph type="body" idx="1"/>
          </p:nvPr>
        </p:nvSpPr>
        <p:spPr>
          <a:xfrm>
            <a:off x="130380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73" name="Google Shape;373;p20"/>
          <p:cNvSpPr txBox="1">
            <a:spLocks noGrp="1"/>
          </p:cNvSpPr>
          <p:nvPr>
            <p:ph type="body" idx="2"/>
          </p:nvPr>
        </p:nvSpPr>
        <p:spPr>
          <a:xfrm>
            <a:off x="4903650" y="1990050"/>
            <a:ext cx="3430500" cy="25416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74" name="Google Shape;374;p20"/>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5"/>
        <p:cNvGrpSpPr/>
        <p:nvPr/>
      </p:nvGrpSpPr>
      <p:grpSpPr>
        <a:xfrm>
          <a:off x="0" y="0"/>
          <a:ext cx="0" cy="0"/>
          <a:chOff x="0" y="0"/>
          <a:chExt cx="0" cy="0"/>
        </a:xfrm>
      </p:grpSpPr>
      <p:grpSp>
        <p:nvGrpSpPr>
          <p:cNvPr id="376" name="Google Shape;376;p21"/>
          <p:cNvGrpSpPr/>
          <p:nvPr/>
        </p:nvGrpSpPr>
        <p:grpSpPr>
          <a:xfrm>
            <a:off x="625966" y="299376"/>
            <a:ext cx="999312" cy="999312"/>
            <a:chOff x="348199" y="179450"/>
            <a:chExt cx="1116300" cy="1116300"/>
          </a:xfrm>
        </p:grpSpPr>
        <p:sp>
          <p:nvSpPr>
            <p:cNvPr id="377" name="Google Shape;377;p21"/>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1"/>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9" name="Google Shape;379;p21"/>
          <p:cNvSpPr txBox="1">
            <a:spLocks noGrp="1"/>
          </p:cNvSpPr>
          <p:nvPr>
            <p:ph type="title"/>
          </p:nvPr>
        </p:nvSpPr>
        <p:spPr>
          <a:xfrm>
            <a:off x="1303800" y="598575"/>
            <a:ext cx="7030500" cy="99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0" name="Google Shape;380;p2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1"/>
        <p:cNvGrpSpPr/>
        <p:nvPr/>
      </p:nvGrpSpPr>
      <p:grpSpPr>
        <a:xfrm>
          <a:off x="0" y="0"/>
          <a:ext cx="0" cy="0"/>
          <a:chOff x="0" y="0"/>
          <a:chExt cx="0" cy="0"/>
        </a:xfrm>
      </p:grpSpPr>
      <p:grpSp>
        <p:nvGrpSpPr>
          <p:cNvPr id="382" name="Google Shape;382;p22"/>
          <p:cNvGrpSpPr/>
          <p:nvPr/>
        </p:nvGrpSpPr>
        <p:grpSpPr>
          <a:xfrm>
            <a:off x="625966" y="299376"/>
            <a:ext cx="999312" cy="999312"/>
            <a:chOff x="348199" y="179450"/>
            <a:chExt cx="1116300" cy="1116300"/>
          </a:xfrm>
        </p:grpSpPr>
        <p:sp>
          <p:nvSpPr>
            <p:cNvPr id="383" name="Google Shape;383;p22"/>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2"/>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5" name="Google Shape;385;p22"/>
          <p:cNvSpPr txBox="1">
            <a:spLocks noGrp="1"/>
          </p:cNvSpPr>
          <p:nvPr>
            <p:ph type="title"/>
          </p:nvPr>
        </p:nvSpPr>
        <p:spPr>
          <a:xfrm>
            <a:off x="1303800" y="598575"/>
            <a:ext cx="3312000" cy="159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6" name="Google Shape;386;p22"/>
          <p:cNvSpPr txBox="1">
            <a:spLocks noGrp="1"/>
          </p:cNvSpPr>
          <p:nvPr>
            <p:ph type="body" idx="1"/>
          </p:nvPr>
        </p:nvSpPr>
        <p:spPr>
          <a:xfrm>
            <a:off x="1303800" y="2309675"/>
            <a:ext cx="3312000" cy="22218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87" name="Google Shape;387;p22"/>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88"/>
        <p:cNvGrpSpPr/>
        <p:nvPr/>
      </p:nvGrpSpPr>
      <p:grpSpPr>
        <a:xfrm>
          <a:off x="0" y="0"/>
          <a:ext cx="0" cy="0"/>
          <a:chOff x="0" y="0"/>
          <a:chExt cx="0" cy="0"/>
        </a:xfrm>
      </p:grpSpPr>
      <p:grpSp>
        <p:nvGrpSpPr>
          <p:cNvPr id="389" name="Google Shape;389;p23"/>
          <p:cNvGrpSpPr/>
          <p:nvPr/>
        </p:nvGrpSpPr>
        <p:grpSpPr>
          <a:xfrm>
            <a:off x="6866714" y="1256"/>
            <a:ext cx="2267379" cy="2601741"/>
            <a:chOff x="6790514" y="1256"/>
            <a:chExt cx="2267379" cy="2601741"/>
          </a:xfrm>
        </p:grpSpPr>
        <p:grpSp>
          <p:nvGrpSpPr>
            <p:cNvPr id="390" name="Google Shape;390;p23"/>
            <p:cNvGrpSpPr/>
            <p:nvPr/>
          </p:nvGrpSpPr>
          <p:grpSpPr>
            <a:xfrm>
              <a:off x="7067535" y="1256"/>
              <a:ext cx="1990358" cy="1990303"/>
              <a:chOff x="7067535" y="1256"/>
              <a:chExt cx="1990358" cy="1990303"/>
            </a:xfrm>
          </p:grpSpPr>
          <p:sp>
            <p:nvSpPr>
              <p:cNvPr id="391" name="Google Shape;391;p23"/>
              <p:cNvSpPr/>
              <p:nvPr/>
            </p:nvSpPr>
            <p:spPr>
              <a:xfrm rot="-8648551">
                <a:off x="7594313" y="527721"/>
                <a:ext cx="937226" cy="937226"/>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3"/>
              <p:cNvSpPr/>
              <p:nvPr/>
            </p:nvSpPr>
            <p:spPr>
              <a:xfrm rot="-8648551">
                <a:off x="7594313" y="527721"/>
                <a:ext cx="937226" cy="937226"/>
              </a:xfrm>
              <a:prstGeom prst="pie">
                <a:avLst>
                  <a:gd name="adj1" fmla="val 19376841"/>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23"/>
              <p:cNvSpPr/>
              <p:nvPr/>
            </p:nvSpPr>
            <p:spPr>
              <a:xfrm rot="-8649154">
                <a:off x="7349891" y="283705"/>
                <a:ext cx="1425647" cy="14254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4" name="Google Shape;394;p23"/>
            <p:cNvGrpSpPr/>
            <p:nvPr/>
          </p:nvGrpSpPr>
          <p:grpSpPr>
            <a:xfrm>
              <a:off x="8207126" y="1807997"/>
              <a:ext cx="795000" cy="795000"/>
              <a:chOff x="8207126" y="1807997"/>
              <a:chExt cx="795000" cy="795000"/>
            </a:xfrm>
          </p:grpSpPr>
          <p:sp>
            <p:nvSpPr>
              <p:cNvPr id="395" name="Google Shape;395;p23"/>
              <p:cNvSpPr/>
              <p:nvPr/>
            </p:nvSpPr>
            <p:spPr>
              <a:xfrm rot="2152054">
                <a:off x="8319942" y="1920813"/>
                <a:ext cx="569367" cy="569367"/>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3"/>
              <p:cNvSpPr/>
              <p:nvPr/>
            </p:nvSpPr>
            <p:spPr>
              <a:xfrm rot="2150259">
                <a:off x="8408218" y="2008610"/>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3"/>
              <p:cNvSpPr/>
              <p:nvPr/>
            </p:nvSpPr>
            <p:spPr>
              <a:xfrm rot="2150259">
                <a:off x="8408218" y="2008610"/>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8" name="Google Shape;398;p23"/>
            <p:cNvGrpSpPr/>
            <p:nvPr/>
          </p:nvGrpSpPr>
          <p:grpSpPr>
            <a:xfrm>
              <a:off x="6790514" y="118857"/>
              <a:ext cx="548700" cy="548700"/>
              <a:chOff x="6790514" y="118857"/>
              <a:chExt cx="548700" cy="548700"/>
            </a:xfrm>
          </p:grpSpPr>
          <p:sp>
            <p:nvSpPr>
              <p:cNvPr id="399" name="Google Shape;399;p23"/>
              <p:cNvSpPr/>
              <p:nvPr/>
            </p:nvSpPr>
            <p:spPr>
              <a:xfrm rot="2150259">
                <a:off x="6868362" y="196705"/>
                <a:ext cx="393004" cy="393004"/>
              </a:xfrm>
              <a:prstGeom prst="ellipse">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3"/>
              <p:cNvSpPr/>
              <p:nvPr/>
            </p:nvSpPr>
            <p:spPr>
              <a:xfrm rot="2150259">
                <a:off x="6868362" y="196705"/>
                <a:ext cx="393004" cy="393004"/>
              </a:xfrm>
              <a:prstGeom prst="pie">
                <a:avLst>
                  <a:gd name="adj1" fmla="val 5699893"/>
                  <a:gd name="adj2" fmla="val 12313574"/>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1" name="Google Shape;401;p23"/>
          <p:cNvSpPr txBox="1">
            <a:spLocks noGrp="1"/>
          </p:cNvSpPr>
          <p:nvPr>
            <p:ph type="title"/>
          </p:nvPr>
        </p:nvSpPr>
        <p:spPr>
          <a:xfrm>
            <a:off x="824000" y="763600"/>
            <a:ext cx="5857800" cy="357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02" name="Google Shape;402;p23"/>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3"/>
        <p:cNvGrpSpPr/>
        <p:nvPr/>
      </p:nvGrpSpPr>
      <p:grpSpPr>
        <a:xfrm>
          <a:off x="0" y="0"/>
          <a:ext cx="0" cy="0"/>
          <a:chOff x="0" y="0"/>
          <a:chExt cx="0" cy="0"/>
        </a:xfrm>
      </p:grpSpPr>
      <p:grpSp>
        <p:nvGrpSpPr>
          <p:cNvPr id="404" name="Google Shape;404;p24"/>
          <p:cNvGrpSpPr/>
          <p:nvPr/>
        </p:nvGrpSpPr>
        <p:grpSpPr>
          <a:xfrm>
            <a:off x="625966" y="299376"/>
            <a:ext cx="999312" cy="999312"/>
            <a:chOff x="348199" y="179450"/>
            <a:chExt cx="1116300" cy="1116300"/>
          </a:xfrm>
        </p:grpSpPr>
        <p:sp>
          <p:nvSpPr>
            <p:cNvPr id="405" name="Google Shape;405;p24"/>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4"/>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7" name="Google Shape;407;p24"/>
          <p:cNvSpPr txBox="1">
            <a:spLocks noGrp="1"/>
          </p:cNvSpPr>
          <p:nvPr>
            <p:ph type="title"/>
          </p:nvPr>
        </p:nvSpPr>
        <p:spPr>
          <a:xfrm>
            <a:off x="1303800" y="598575"/>
            <a:ext cx="3430500" cy="1990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08" name="Google Shape;408;p24"/>
          <p:cNvSpPr txBox="1">
            <a:spLocks noGrp="1"/>
          </p:cNvSpPr>
          <p:nvPr>
            <p:ph type="subTitle" idx="1"/>
          </p:nvPr>
        </p:nvSpPr>
        <p:spPr>
          <a:xfrm>
            <a:off x="1303800" y="2743203"/>
            <a:ext cx="3430500" cy="7260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09" name="Google Shape;409;p24"/>
          <p:cNvSpPr txBox="1">
            <a:spLocks noGrp="1"/>
          </p:cNvSpPr>
          <p:nvPr>
            <p:ph type="body" idx="2"/>
          </p:nvPr>
        </p:nvSpPr>
        <p:spPr>
          <a:xfrm>
            <a:off x="4903700" y="661000"/>
            <a:ext cx="3430500" cy="38706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10" name="Google Shape;410;p2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1"/>
        <p:cNvGrpSpPr/>
        <p:nvPr/>
      </p:nvGrpSpPr>
      <p:grpSpPr>
        <a:xfrm>
          <a:off x="0" y="0"/>
          <a:ext cx="0" cy="0"/>
          <a:chOff x="0" y="0"/>
          <a:chExt cx="0" cy="0"/>
        </a:xfrm>
      </p:grpSpPr>
      <p:grpSp>
        <p:nvGrpSpPr>
          <p:cNvPr id="412" name="Google Shape;412;p25"/>
          <p:cNvGrpSpPr/>
          <p:nvPr/>
        </p:nvGrpSpPr>
        <p:grpSpPr>
          <a:xfrm>
            <a:off x="713373" y="3847119"/>
            <a:ext cx="825392" cy="825392"/>
            <a:chOff x="348199" y="179450"/>
            <a:chExt cx="1116300" cy="1116300"/>
          </a:xfrm>
        </p:grpSpPr>
        <p:sp>
          <p:nvSpPr>
            <p:cNvPr id="413" name="Google Shape;413;p25"/>
            <p:cNvSpPr/>
            <p:nvPr/>
          </p:nvSpPr>
          <p:spPr>
            <a:xfrm rot="-5400000">
              <a:off x="574557" y="405788"/>
              <a:ext cx="663600" cy="6636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5"/>
            <p:cNvSpPr/>
            <p:nvPr/>
          </p:nvSpPr>
          <p:spPr>
            <a:xfrm rot="-5400000">
              <a:off x="348199" y="179450"/>
              <a:ext cx="1116300" cy="1116300"/>
            </a:xfrm>
            <a:prstGeom prst="pie">
              <a:avLst>
                <a:gd name="adj1" fmla="val 10792838"/>
                <a:gd name="adj2" fmla="val 16200000"/>
              </a:avLst>
            </a:prstGeom>
            <a:solidFill>
              <a:schemeClr val="dk2">
                <a:alpha val="12156"/>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5" name="Google Shape;415;p25"/>
          <p:cNvSpPr txBox="1">
            <a:spLocks noGrp="1"/>
          </p:cNvSpPr>
          <p:nvPr>
            <p:ph type="body" idx="1"/>
          </p:nvPr>
        </p:nvSpPr>
        <p:spPr>
          <a:xfrm>
            <a:off x="1303800" y="4138975"/>
            <a:ext cx="5843100" cy="534900"/>
          </a:xfrm>
          <a:prstGeom prst="rect">
            <a:avLst/>
          </a:prstGeom>
          <a:noFill/>
          <a:ln>
            <a:noFill/>
          </a:ln>
        </p:spPr>
        <p:txBody>
          <a:bodyPr spcFirstLastPara="1" wrap="square" lIns="91425" tIns="91425" rIns="91425" bIns="91425" anchor="t" anchorCtr="0">
            <a:noAutofit/>
          </a:bodyPr>
          <a:lstStyle>
            <a:lvl1pPr marL="457200" lvl="0" indent="-228600" algn="l">
              <a:lnSpc>
                <a:spcPct val="100000"/>
              </a:lnSpc>
              <a:spcBef>
                <a:spcPts val="0"/>
              </a:spcBef>
              <a:spcAft>
                <a:spcPts val="0"/>
              </a:spcAft>
              <a:buSzPts val="1300"/>
              <a:buNone/>
              <a:defRPr/>
            </a:lvl1pPr>
          </a:lstStyle>
          <a:p>
            <a:endParaRPr/>
          </a:p>
        </p:txBody>
      </p:sp>
      <p:sp>
        <p:nvSpPr>
          <p:cNvPr id="416" name="Google Shape;416;p25"/>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417"/>
        <p:cNvGrpSpPr/>
        <p:nvPr/>
      </p:nvGrpSpPr>
      <p:grpSpPr>
        <a:xfrm>
          <a:off x="0" y="0"/>
          <a:ext cx="0" cy="0"/>
          <a:chOff x="0" y="0"/>
          <a:chExt cx="0" cy="0"/>
        </a:xfrm>
      </p:grpSpPr>
      <p:grpSp>
        <p:nvGrpSpPr>
          <p:cNvPr id="418" name="Google Shape;418;p26"/>
          <p:cNvGrpSpPr/>
          <p:nvPr/>
        </p:nvGrpSpPr>
        <p:grpSpPr>
          <a:xfrm>
            <a:off x="52" y="4099200"/>
            <a:ext cx="9144036" cy="1044300"/>
            <a:chOff x="52" y="4099200"/>
            <a:chExt cx="9144036" cy="1044300"/>
          </a:xfrm>
        </p:grpSpPr>
        <p:grpSp>
          <p:nvGrpSpPr>
            <p:cNvPr id="419" name="Google Shape;419;p26"/>
            <p:cNvGrpSpPr/>
            <p:nvPr/>
          </p:nvGrpSpPr>
          <p:grpSpPr>
            <a:xfrm>
              <a:off x="52" y="4309200"/>
              <a:ext cx="231622" cy="834300"/>
              <a:chOff x="2688737" y="4301380"/>
              <a:chExt cx="231900" cy="834300"/>
            </a:xfrm>
          </p:grpSpPr>
          <p:sp>
            <p:nvSpPr>
              <p:cNvPr id="420" name="Google Shape;420;p2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6"/>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4" name="Google Shape;424;p26"/>
            <p:cNvGrpSpPr/>
            <p:nvPr/>
          </p:nvGrpSpPr>
          <p:grpSpPr>
            <a:xfrm>
              <a:off x="371406" y="4099200"/>
              <a:ext cx="231622" cy="1044300"/>
              <a:chOff x="2688737" y="4091380"/>
              <a:chExt cx="231900" cy="1044300"/>
            </a:xfrm>
          </p:grpSpPr>
          <p:sp>
            <p:nvSpPr>
              <p:cNvPr id="425" name="Google Shape;425;p2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6"/>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6"/>
              <p:cNvSpPr/>
              <p:nvPr/>
            </p:nvSpPr>
            <p:spPr>
              <a:xfrm flipH="1">
                <a:off x="2688737" y="4091380"/>
                <a:ext cx="2319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 name="Google Shape;430;p26"/>
            <p:cNvGrpSpPr/>
            <p:nvPr/>
          </p:nvGrpSpPr>
          <p:grpSpPr>
            <a:xfrm>
              <a:off x="742761" y="4309200"/>
              <a:ext cx="231622" cy="834300"/>
              <a:chOff x="2688737" y="4301380"/>
              <a:chExt cx="231900" cy="834300"/>
            </a:xfrm>
          </p:grpSpPr>
          <p:sp>
            <p:nvSpPr>
              <p:cNvPr id="431" name="Google Shape;431;p2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6"/>
              <p:cNvSpPr/>
              <p:nvPr/>
            </p:nvSpPr>
            <p:spPr>
              <a:xfrm flipH="1">
                <a:off x="2688737" y="4301380"/>
                <a:ext cx="2319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 name="Google Shape;435;p26"/>
            <p:cNvGrpSpPr/>
            <p:nvPr/>
          </p:nvGrpSpPr>
          <p:grpSpPr>
            <a:xfrm>
              <a:off x="1114115" y="4518900"/>
              <a:ext cx="231622" cy="624600"/>
              <a:chOff x="2688737" y="4511080"/>
              <a:chExt cx="231900" cy="624600"/>
            </a:xfrm>
          </p:grpSpPr>
          <p:sp>
            <p:nvSpPr>
              <p:cNvPr id="436" name="Google Shape;436;p26"/>
              <p:cNvSpPr/>
              <p:nvPr/>
            </p:nvSpPr>
            <p:spPr>
              <a:xfrm flipH="1">
                <a:off x="2688737" y="4720780"/>
                <a:ext cx="2319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6"/>
              <p:cNvSpPr/>
              <p:nvPr/>
            </p:nvSpPr>
            <p:spPr>
              <a:xfrm flipH="1">
                <a:off x="2688737" y="4511080"/>
                <a:ext cx="2319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6"/>
              <p:cNvSpPr/>
              <p:nvPr/>
            </p:nvSpPr>
            <p:spPr>
              <a:xfrm flipH="1">
                <a:off x="2688737" y="4930480"/>
                <a:ext cx="2319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9" name="Google Shape;439;p26"/>
            <p:cNvGrpSpPr/>
            <p:nvPr/>
          </p:nvGrpSpPr>
          <p:grpSpPr>
            <a:xfrm>
              <a:off x="1856753" y="4099200"/>
              <a:ext cx="231600" cy="1044300"/>
              <a:chOff x="1856753" y="4099200"/>
              <a:chExt cx="231600" cy="1044300"/>
            </a:xfrm>
          </p:grpSpPr>
          <p:sp>
            <p:nvSpPr>
              <p:cNvPr id="440" name="Google Shape;440;p26"/>
              <p:cNvSpPr/>
              <p:nvPr/>
            </p:nvSpPr>
            <p:spPr>
              <a:xfrm flipH="1">
                <a:off x="185675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6"/>
              <p:cNvSpPr/>
              <p:nvPr/>
            </p:nvSpPr>
            <p:spPr>
              <a:xfrm flipH="1">
                <a:off x="185675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6"/>
              <p:cNvSpPr/>
              <p:nvPr/>
            </p:nvSpPr>
            <p:spPr>
              <a:xfrm flipH="1">
                <a:off x="185675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6"/>
              <p:cNvSpPr/>
              <p:nvPr/>
            </p:nvSpPr>
            <p:spPr>
              <a:xfrm flipH="1">
                <a:off x="1856753"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6"/>
              <p:cNvSpPr/>
              <p:nvPr/>
            </p:nvSpPr>
            <p:spPr>
              <a:xfrm flipH="1">
                <a:off x="185675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 name="Google Shape;445;p26"/>
            <p:cNvGrpSpPr/>
            <p:nvPr/>
          </p:nvGrpSpPr>
          <p:grpSpPr>
            <a:xfrm>
              <a:off x="2228107" y="4309200"/>
              <a:ext cx="231600" cy="834300"/>
              <a:chOff x="2228107" y="4309200"/>
              <a:chExt cx="231600" cy="834300"/>
            </a:xfrm>
          </p:grpSpPr>
          <p:sp>
            <p:nvSpPr>
              <p:cNvPr id="446" name="Google Shape;446;p26"/>
              <p:cNvSpPr/>
              <p:nvPr/>
            </p:nvSpPr>
            <p:spPr>
              <a:xfrm flipH="1">
                <a:off x="222810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26"/>
              <p:cNvSpPr/>
              <p:nvPr/>
            </p:nvSpPr>
            <p:spPr>
              <a:xfrm flipH="1">
                <a:off x="2228107"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6"/>
              <p:cNvSpPr/>
              <p:nvPr/>
            </p:nvSpPr>
            <p:spPr>
              <a:xfrm flipH="1">
                <a:off x="222810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6"/>
              <p:cNvSpPr/>
              <p:nvPr/>
            </p:nvSpPr>
            <p:spPr>
              <a:xfrm flipH="1">
                <a:off x="222810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0" name="Google Shape;450;p26"/>
            <p:cNvGrpSpPr/>
            <p:nvPr/>
          </p:nvGrpSpPr>
          <p:grpSpPr>
            <a:xfrm>
              <a:off x="2599462" y="4518900"/>
              <a:ext cx="231600" cy="624600"/>
              <a:chOff x="2599462" y="4518900"/>
              <a:chExt cx="231600" cy="624600"/>
            </a:xfrm>
          </p:grpSpPr>
          <p:sp>
            <p:nvSpPr>
              <p:cNvPr id="451" name="Google Shape;451;p26"/>
              <p:cNvSpPr/>
              <p:nvPr/>
            </p:nvSpPr>
            <p:spPr>
              <a:xfrm flipH="1">
                <a:off x="259946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6"/>
              <p:cNvSpPr/>
              <p:nvPr/>
            </p:nvSpPr>
            <p:spPr>
              <a:xfrm flipH="1">
                <a:off x="259946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6"/>
              <p:cNvSpPr/>
              <p:nvPr/>
            </p:nvSpPr>
            <p:spPr>
              <a:xfrm flipH="1">
                <a:off x="259946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4" name="Google Shape;454;p26"/>
            <p:cNvGrpSpPr/>
            <p:nvPr/>
          </p:nvGrpSpPr>
          <p:grpSpPr>
            <a:xfrm>
              <a:off x="3342171" y="4099200"/>
              <a:ext cx="231600" cy="1044300"/>
              <a:chOff x="3342171" y="4099200"/>
              <a:chExt cx="231600" cy="1044300"/>
            </a:xfrm>
          </p:grpSpPr>
          <p:sp>
            <p:nvSpPr>
              <p:cNvPr id="455" name="Google Shape;455;p26"/>
              <p:cNvSpPr/>
              <p:nvPr/>
            </p:nvSpPr>
            <p:spPr>
              <a:xfrm flipH="1">
                <a:off x="334217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6"/>
              <p:cNvSpPr/>
              <p:nvPr/>
            </p:nvSpPr>
            <p:spPr>
              <a:xfrm flipH="1">
                <a:off x="334217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6"/>
              <p:cNvSpPr/>
              <p:nvPr/>
            </p:nvSpPr>
            <p:spPr>
              <a:xfrm flipH="1">
                <a:off x="334217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6"/>
              <p:cNvSpPr/>
              <p:nvPr/>
            </p:nvSpPr>
            <p:spPr>
              <a:xfrm flipH="1">
                <a:off x="3342171"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6"/>
              <p:cNvSpPr/>
              <p:nvPr/>
            </p:nvSpPr>
            <p:spPr>
              <a:xfrm flipH="1">
                <a:off x="334217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0" name="Google Shape;460;p26"/>
            <p:cNvGrpSpPr/>
            <p:nvPr/>
          </p:nvGrpSpPr>
          <p:grpSpPr>
            <a:xfrm>
              <a:off x="3713525" y="4309200"/>
              <a:ext cx="231600" cy="834300"/>
              <a:chOff x="3713525" y="4309200"/>
              <a:chExt cx="231600" cy="834300"/>
            </a:xfrm>
          </p:grpSpPr>
          <p:sp>
            <p:nvSpPr>
              <p:cNvPr id="461" name="Google Shape;461;p26"/>
              <p:cNvSpPr/>
              <p:nvPr/>
            </p:nvSpPr>
            <p:spPr>
              <a:xfrm flipH="1">
                <a:off x="371352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6"/>
              <p:cNvSpPr/>
              <p:nvPr/>
            </p:nvSpPr>
            <p:spPr>
              <a:xfrm flipH="1">
                <a:off x="3713525"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6"/>
              <p:cNvSpPr/>
              <p:nvPr/>
            </p:nvSpPr>
            <p:spPr>
              <a:xfrm flipH="1">
                <a:off x="371352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6"/>
              <p:cNvSpPr/>
              <p:nvPr/>
            </p:nvSpPr>
            <p:spPr>
              <a:xfrm flipH="1">
                <a:off x="371352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5" name="Google Shape;465;p26"/>
            <p:cNvGrpSpPr/>
            <p:nvPr/>
          </p:nvGrpSpPr>
          <p:grpSpPr>
            <a:xfrm>
              <a:off x="1485398" y="4309200"/>
              <a:ext cx="231600" cy="834300"/>
              <a:chOff x="1485398" y="4309200"/>
              <a:chExt cx="231600" cy="834300"/>
            </a:xfrm>
          </p:grpSpPr>
          <p:sp>
            <p:nvSpPr>
              <p:cNvPr id="466" name="Google Shape;466;p26"/>
              <p:cNvSpPr/>
              <p:nvPr/>
            </p:nvSpPr>
            <p:spPr>
              <a:xfrm flipH="1">
                <a:off x="148539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6"/>
              <p:cNvSpPr/>
              <p:nvPr/>
            </p:nvSpPr>
            <p:spPr>
              <a:xfrm flipH="1">
                <a:off x="148539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6"/>
              <p:cNvSpPr/>
              <p:nvPr/>
            </p:nvSpPr>
            <p:spPr>
              <a:xfrm flipH="1">
                <a:off x="148539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6"/>
              <p:cNvSpPr/>
              <p:nvPr/>
            </p:nvSpPr>
            <p:spPr>
              <a:xfrm flipH="1">
                <a:off x="148539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0" name="Google Shape;470;p26"/>
            <p:cNvGrpSpPr/>
            <p:nvPr/>
          </p:nvGrpSpPr>
          <p:grpSpPr>
            <a:xfrm>
              <a:off x="4084879" y="4518900"/>
              <a:ext cx="231600" cy="624600"/>
              <a:chOff x="4084879" y="4518900"/>
              <a:chExt cx="231600" cy="624600"/>
            </a:xfrm>
          </p:grpSpPr>
          <p:sp>
            <p:nvSpPr>
              <p:cNvPr id="471" name="Google Shape;471;p26"/>
              <p:cNvSpPr/>
              <p:nvPr/>
            </p:nvSpPr>
            <p:spPr>
              <a:xfrm flipH="1">
                <a:off x="40848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6"/>
              <p:cNvSpPr/>
              <p:nvPr/>
            </p:nvSpPr>
            <p:spPr>
              <a:xfrm flipH="1">
                <a:off x="40848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6"/>
              <p:cNvSpPr/>
              <p:nvPr/>
            </p:nvSpPr>
            <p:spPr>
              <a:xfrm flipH="1">
                <a:off x="40848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4" name="Google Shape;474;p26"/>
            <p:cNvGrpSpPr/>
            <p:nvPr/>
          </p:nvGrpSpPr>
          <p:grpSpPr>
            <a:xfrm>
              <a:off x="2970816" y="4309200"/>
              <a:ext cx="231600" cy="834300"/>
              <a:chOff x="2970816" y="4309200"/>
              <a:chExt cx="231600" cy="834300"/>
            </a:xfrm>
          </p:grpSpPr>
          <p:sp>
            <p:nvSpPr>
              <p:cNvPr id="475" name="Google Shape;475;p26"/>
              <p:cNvSpPr/>
              <p:nvPr/>
            </p:nvSpPr>
            <p:spPr>
              <a:xfrm flipH="1">
                <a:off x="297081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6"/>
              <p:cNvSpPr/>
              <p:nvPr/>
            </p:nvSpPr>
            <p:spPr>
              <a:xfrm flipH="1">
                <a:off x="297081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6"/>
              <p:cNvSpPr/>
              <p:nvPr/>
            </p:nvSpPr>
            <p:spPr>
              <a:xfrm flipH="1">
                <a:off x="297081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6"/>
              <p:cNvSpPr/>
              <p:nvPr/>
            </p:nvSpPr>
            <p:spPr>
              <a:xfrm flipH="1">
                <a:off x="297081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9" name="Google Shape;479;p26"/>
            <p:cNvGrpSpPr/>
            <p:nvPr/>
          </p:nvGrpSpPr>
          <p:grpSpPr>
            <a:xfrm>
              <a:off x="4456234" y="4309200"/>
              <a:ext cx="231600" cy="834300"/>
              <a:chOff x="4456234" y="4309200"/>
              <a:chExt cx="231600" cy="834300"/>
            </a:xfrm>
          </p:grpSpPr>
          <p:sp>
            <p:nvSpPr>
              <p:cNvPr id="480" name="Google Shape;480;p26"/>
              <p:cNvSpPr/>
              <p:nvPr/>
            </p:nvSpPr>
            <p:spPr>
              <a:xfrm flipH="1">
                <a:off x="445623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6"/>
              <p:cNvSpPr/>
              <p:nvPr/>
            </p:nvSpPr>
            <p:spPr>
              <a:xfrm flipH="1">
                <a:off x="445623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6"/>
              <p:cNvSpPr/>
              <p:nvPr/>
            </p:nvSpPr>
            <p:spPr>
              <a:xfrm flipH="1">
                <a:off x="445623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6"/>
              <p:cNvSpPr/>
              <p:nvPr/>
            </p:nvSpPr>
            <p:spPr>
              <a:xfrm flipH="1">
                <a:off x="445623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4" name="Google Shape;484;p26"/>
            <p:cNvGrpSpPr/>
            <p:nvPr/>
          </p:nvGrpSpPr>
          <p:grpSpPr>
            <a:xfrm>
              <a:off x="4827588" y="4099200"/>
              <a:ext cx="231600" cy="1044300"/>
              <a:chOff x="4827588" y="4099200"/>
              <a:chExt cx="231600" cy="1044300"/>
            </a:xfrm>
          </p:grpSpPr>
          <p:sp>
            <p:nvSpPr>
              <p:cNvPr id="485" name="Google Shape;485;p26"/>
              <p:cNvSpPr/>
              <p:nvPr/>
            </p:nvSpPr>
            <p:spPr>
              <a:xfrm flipH="1">
                <a:off x="48275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6"/>
              <p:cNvSpPr/>
              <p:nvPr/>
            </p:nvSpPr>
            <p:spPr>
              <a:xfrm flipH="1">
                <a:off x="48275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6"/>
              <p:cNvSpPr/>
              <p:nvPr/>
            </p:nvSpPr>
            <p:spPr>
              <a:xfrm flipH="1">
                <a:off x="48275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6"/>
              <p:cNvSpPr/>
              <p:nvPr/>
            </p:nvSpPr>
            <p:spPr>
              <a:xfrm flipH="1">
                <a:off x="4827588"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26"/>
              <p:cNvSpPr/>
              <p:nvPr/>
            </p:nvSpPr>
            <p:spPr>
              <a:xfrm flipH="1">
                <a:off x="48275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0" name="Google Shape;490;p26"/>
            <p:cNvGrpSpPr/>
            <p:nvPr/>
          </p:nvGrpSpPr>
          <p:grpSpPr>
            <a:xfrm>
              <a:off x="5198943" y="4309200"/>
              <a:ext cx="231600" cy="834300"/>
              <a:chOff x="5198943" y="4309200"/>
              <a:chExt cx="231600" cy="834300"/>
            </a:xfrm>
          </p:grpSpPr>
          <p:sp>
            <p:nvSpPr>
              <p:cNvPr id="491" name="Google Shape;491;p26"/>
              <p:cNvSpPr/>
              <p:nvPr/>
            </p:nvSpPr>
            <p:spPr>
              <a:xfrm flipH="1">
                <a:off x="519894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6"/>
              <p:cNvSpPr/>
              <p:nvPr/>
            </p:nvSpPr>
            <p:spPr>
              <a:xfrm flipH="1">
                <a:off x="5198943"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6"/>
              <p:cNvSpPr/>
              <p:nvPr/>
            </p:nvSpPr>
            <p:spPr>
              <a:xfrm flipH="1">
                <a:off x="519894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6"/>
              <p:cNvSpPr/>
              <p:nvPr/>
            </p:nvSpPr>
            <p:spPr>
              <a:xfrm flipH="1">
                <a:off x="519894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5" name="Google Shape;495;p26"/>
            <p:cNvGrpSpPr/>
            <p:nvPr/>
          </p:nvGrpSpPr>
          <p:grpSpPr>
            <a:xfrm>
              <a:off x="5570297" y="4518900"/>
              <a:ext cx="231600" cy="624600"/>
              <a:chOff x="5570297" y="4518900"/>
              <a:chExt cx="231600" cy="624600"/>
            </a:xfrm>
          </p:grpSpPr>
          <p:sp>
            <p:nvSpPr>
              <p:cNvPr id="496" name="Google Shape;496;p26"/>
              <p:cNvSpPr/>
              <p:nvPr/>
            </p:nvSpPr>
            <p:spPr>
              <a:xfrm flipH="1">
                <a:off x="5570297"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6"/>
              <p:cNvSpPr/>
              <p:nvPr/>
            </p:nvSpPr>
            <p:spPr>
              <a:xfrm flipH="1">
                <a:off x="5570297"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6"/>
              <p:cNvSpPr/>
              <p:nvPr/>
            </p:nvSpPr>
            <p:spPr>
              <a:xfrm flipH="1">
                <a:off x="5570297"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9" name="Google Shape;499;p26"/>
            <p:cNvGrpSpPr/>
            <p:nvPr/>
          </p:nvGrpSpPr>
          <p:grpSpPr>
            <a:xfrm>
              <a:off x="5941652" y="4309200"/>
              <a:ext cx="231600" cy="834300"/>
              <a:chOff x="5941652" y="4309200"/>
              <a:chExt cx="231600" cy="834300"/>
            </a:xfrm>
          </p:grpSpPr>
          <p:sp>
            <p:nvSpPr>
              <p:cNvPr id="500" name="Google Shape;500;p26"/>
              <p:cNvSpPr/>
              <p:nvPr/>
            </p:nvSpPr>
            <p:spPr>
              <a:xfrm flipH="1">
                <a:off x="5941652"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6"/>
              <p:cNvSpPr/>
              <p:nvPr/>
            </p:nvSpPr>
            <p:spPr>
              <a:xfrm flipH="1">
                <a:off x="5941652"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6"/>
              <p:cNvSpPr/>
              <p:nvPr/>
            </p:nvSpPr>
            <p:spPr>
              <a:xfrm flipH="1">
                <a:off x="5941652"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6"/>
              <p:cNvSpPr/>
              <p:nvPr/>
            </p:nvSpPr>
            <p:spPr>
              <a:xfrm flipH="1">
                <a:off x="5941652"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4" name="Google Shape;504;p26"/>
            <p:cNvGrpSpPr/>
            <p:nvPr/>
          </p:nvGrpSpPr>
          <p:grpSpPr>
            <a:xfrm>
              <a:off x="6313006" y="4099200"/>
              <a:ext cx="231600" cy="1044300"/>
              <a:chOff x="6313006" y="4099200"/>
              <a:chExt cx="231600" cy="1044300"/>
            </a:xfrm>
          </p:grpSpPr>
          <p:sp>
            <p:nvSpPr>
              <p:cNvPr id="505" name="Google Shape;505;p26"/>
              <p:cNvSpPr/>
              <p:nvPr/>
            </p:nvSpPr>
            <p:spPr>
              <a:xfrm flipH="1">
                <a:off x="6313006"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6"/>
              <p:cNvSpPr/>
              <p:nvPr/>
            </p:nvSpPr>
            <p:spPr>
              <a:xfrm flipH="1">
                <a:off x="6313006"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6"/>
              <p:cNvSpPr/>
              <p:nvPr/>
            </p:nvSpPr>
            <p:spPr>
              <a:xfrm flipH="1">
                <a:off x="6313006"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6"/>
              <p:cNvSpPr/>
              <p:nvPr/>
            </p:nvSpPr>
            <p:spPr>
              <a:xfrm flipH="1">
                <a:off x="6313006"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6"/>
              <p:cNvSpPr/>
              <p:nvPr/>
            </p:nvSpPr>
            <p:spPr>
              <a:xfrm flipH="1">
                <a:off x="6313006"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0" name="Google Shape;510;p26"/>
            <p:cNvGrpSpPr/>
            <p:nvPr/>
          </p:nvGrpSpPr>
          <p:grpSpPr>
            <a:xfrm>
              <a:off x="6684361" y="4309200"/>
              <a:ext cx="231600" cy="834300"/>
              <a:chOff x="6684361" y="4309200"/>
              <a:chExt cx="231600" cy="834300"/>
            </a:xfrm>
          </p:grpSpPr>
          <p:sp>
            <p:nvSpPr>
              <p:cNvPr id="511" name="Google Shape;511;p26"/>
              <p:cNvSpPr/>
              <p:nvPr/>
            </p:nvSpPr>
            <p:spPr>
              <a:xfrm flipH="1">
                <a:off x="6684361"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6"/>
              <p:cNvSpPr/>
              <p:nvPr/>
            </p:nvSpPr>
            <p:spPr>
              <a:xfrm flipH="1">
                <a:off x="6684361"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6"/>
              <p:cNvSpPr/>
              <p:nvPr/>
            </p:nvSpPr>
            <p:spPr>
              <a:xfrm flipH="1">
                <a:off x="6684361"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6"/>
              <p:cNvSpPr/>
              <p:nvPr/>
            </p:nvSpPr>
            <p:spPr>
              <a:xfrm flipH="1">
                <a:off x="6684361"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5" name="Google Shape;515;p26"/>
            <p:cNvGrpSpPr/>
            <p:nvPr/>
          </p:nvGrpSpPr>
          <p:grpSpPr>
            <a:xfrm>
              <a:off x="7055715" y="4518900"/>
              <a:ext cx="231600" cy="624600"/>
              <a:chOff x="7055715" y="4518900"/>
              <a:chExt cx="231600" cy="624600"/>
            </a:xfrm>
          </p:grpSpPr>
          <p:sp>
            <p:nvSpPr>
              <p:cNvPr id="516" name="Google Shape;516;p26"/>
              <p:cNvSpPr/>
              <p:nvPr/>
            </p:nvSpPr>
            <p:spPr>
              <a:xfrm flipH="1">
                <a:off x="7055715"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6"/>
              <p:cNvSpPr/>
              <p:nvPr/>
            </p:nvSpPr>
            <p:spPr>
              <a:xfrm flipH="1">
                <a:off x="7055715"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6"/>
              <p:cNvSpPr/>
              <p:nvPr/>
            </p:nvSpPr>
            <p:spPr>
              <a:xfrm flipH="1">
                <a:off x="7055715"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9" name="Google Shape;519;p26"/>
            <p:cNvGrpSpPr/>
            <p:nvPr/>
          </p:nvGrpSpPr>
          <p:grpSpPr>
            <a:xfrm>
              <a:off x="7798424" y="4099200"/>
              <a:ext cx="231600" cy="1044300"/>
              <a:chOff x="7798424" y="4099200"/>
              <a:chExt cx="231600" cy="1044300"/>
            </a:xfrm>
          </p:grpSpPr>
          <p:sp>
            <p:nvSpPr>
              <p:cNvPr id="520" name="Google Shape;520;p26"/>
              <p:cNvSpPr/>
              <p:nvPr/>
            </p:nvSpPr>
            <p:spPr>
              <a:xfrm flipH="1">
                <a:off x="7798424"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6"/>
              <p:cNvSpPr/>
              <p:nvPr/>
            </p:nvSpPr>
            <p:spPr>
              <a:xfrm flipH="1">
                <a:off x="7798424"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6"/>
              <p:cNvSpPr/>
              <p:nvPr/>
            </p:nvSpPr>
            <p:spPr>
              <a:xfrm flipH="1">
                <a:off x="7798424"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6"/>
              <p:cNvSpPr/>
              <p:nvPr/>
            </p:nvSpPr>
            <p:spPr>
              <a:xfrm flipH="1">
                <a:off x="7798424" y="4099200"/>
                <a:ext cx="231600" cy="104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6"/>
              <p:cNvSpPr/>
              <p:nvPr/>
            </p:nvSpPr>
            <p:spPr>
              <a:xfrm flipH="1">
                <a:off x="7798424"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5" name="Google Shape;525;p26"/>
            <p:cNvGrpSpPr/>
            <p:nvPr/>
          </p:nvGrpSpPr>
          <p:grpSpPr>
            <a:xfrm>
              <a:off x="8169779" y="4309200"/>
              <a:ext cx="231600" cy="834300"/>
              <a:chOff x="8169779" y="4309200"/>
              <a:chExt cx="231600" cy="834300"/>
            </a:xfrm>
          </p:grpSpPr>
          <p:sp>
            <p:nvSpPr>
              <p:cNvPr id="526" name="Google Shape;526;p26"/>
              <p:cNvSpPr/>
              <p:nvPr/>
            </p:nvSpPr>
            <p:spPr>
              <a:xfrm flipH="1">
                <a:off x="8169779"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6"/>
              <p:cNvSpPr/>
              <p:nvPr/>
            </p:nvSpPr>
            <p:spPr>
              <a:xfrm flipH="1">
                <a:off x="8169779"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6"/>
              <p:cNvSpPr/>
              <p:nvPr/>
            </p:nvSpPr>
            <p:spPr>
              <a:xfrm flipH="1">
                <a:off x="8169779"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6"/>
              <p:cNvSpPr/>
              <p:nvPr/>
            </p:nvSpPr>
            <p:spPr>
              <a:xfrm flipH="1">
                <a:off x="8169779"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 name="Google Shape;530;p26"/>
            <p:cNvGrpSpPr/>
            <p:nvPr/>
          </p:nvGrpSpPr>
          <p:grpSpPr>
            <a:xfrm>
              <a:off x="7427070" y="4309200"/>
              <a:ext cx="231600" cy="834300"/>
              <a:chOff x="7427070" y="4309200"/>
              <a:chExt cx="231600" cy="834300"/>
            </a:xfrm>
          </p:grpSpPr>
          <p:sp>
            <p:nvSpPr>
              <p:cNvPr id="531" name="Google Shape;531;p26"/>
              <p:cNvSpPr/>
              <p:nvPr/>
            </p:nvSpPr>
            <p:spPr>
              <a:xfrm flipH="1">
                <a:off x="7427070"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26"/>
              <p:cNvSpPr/>
              <p:nvPr/>
            </p:nvSpPr>
            <p:spPr>
              <a:xfrm flipH="1">
                <a:off x="7427070"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26"/>
              <p:cNvSpPr/>
              <p:nvPr/>
            </p:nvSpPr>
            <p:spPr>
              <a:xfrm flipH="1">
                <a:off x="7427070"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26"/>
              <p:cNvSpPr/>
              <p:nvPr/>
            </p:nvSpPr>
            <p:spPr>
              <a:xfrm flipH="1">
                <a:off x="7427070"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5" name="Google Shape;535;p26"/>
            <p:cNvGrpSpPr/>
            <p:nvPr/>
          </p:nvGrpSpPr>
          <p:grpSpPr>
            <a:xfrm>
              <a:off x="8541133" y="4518900"/>
              <a:ext cx="231600" cy="624600"/>
              <a:chOff x="8541133" y="4518900"/>
              <a:chExt cx="231600" cy="624600"/>
            </a:xfrm>
          </p:grpSpPr>
          <p:sp>
            <p:nvSpPr>
              <p:cNvPr id="536" name="Google Shape;536;p26"/>
              <p:cNvSpPr/>
              <p:nvPr/>
            </p:nvSpPr>
            <p:spPr>
              <a:xfrm flipH="1">
                <a:off x="8541133"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6"/>
              <p:cNvSpPr/>
              <p:nvPr/>
            </p:nvSpPr>
            <p:spPr>
              <a:xfrm flipH="1">
                <a:off x="8541133"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26"/>
              <p:cNvSpPr/>
              <p:nvPr/>
            </p:nvSpPr>
            <p:spPr>
              <a:xfrm flipH="1">
                <a:off x="8541133"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9" name="Google Shape;539;p26"/>
            <p:cNvGrpSpPr/>
            <p:nvPr/>
          </p:nvGrpSpPr>
          <p:grpSpPr>
            <a:xfrm>
              <a:off x="8912488" y="4309200"/>
              <a:ext cx="231600" cy="834300"/>
              <a:chOff x="8912488" y="4309200"/>
              <a:chExt cx="231600" cy="834300"/>
            </a:xfrm>
          </p:grpSpPr>
          <p:sp>
            <p:nvSpPr>
              <p:cNvPr id="540" name="Google Shape;540;p26"/>
              <p:cNvSpPr/>
              <p:nvPr/>
            </p:nvSpPr>
            <p:spPr>
              <a:xfrm flipH="1">
                <a:off x="8912488" y="4728600"/>
                <a:ext cx="231600" cy="4149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26"/>
              <p:cNvSpPr/>
              <p:nvPr/>
            </p:nvSpPr>
            <p:spPr>
              <a:xfrm flipH="1">
                <a:off x="8912488" y="4309200"/>
                <a:ext cx="231600" cy="8343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26"/>
              <p:cNvSpPr/>
              <p:nvPr/>
            </p:nvSpPr>
            <p:spPr>
              <a:xfrm flipH="1">
                <a:off x="8912488" y="4518900"/>
                <a:ext cx="231600" cy="6246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26"/>
              <p:cNvSpPr/>
              <p:nvPr/>
            </p:nvSpPr>
            <p:spPr>
              <a:xfrm flipH="1">
                <a:off x="8912488" y="4938300"/>
                <a:ext cx="231600" cy="205200"/>
              </a:xfrm>
              <a:prstGeom prst="round2SameRect">
                <a:avLst>
                  <a:gd name="adj1" fmla="val 50000"/>
                  <a:gd name="adj2" fmla="val 0"/>
                </a:avLst>
              </a:prstGeom>
              <a:solidFill>
                <a:schemeClr val="lt1">
                  <a:alpha val="9019"/>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44" name="Google Shape;544;p26"/>
          <p:cNvSpPr txBox="1">
            <a:spLocks noGrp="1"/>
          </p:cNvSpPr>
          <p:nvPr>
            <p:ph type="title" hasCustomPrompt="1"/>
          </p:nvPr>
        </p:nvSpPr>
        <p:spPr>
          <a:xfrm>
            <a:off x="1388625" y="772725"/>
            <a:ext cx="6366900" cy="1863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8000"/>
              <a:buNone/>
              <a:defRPr sz="8000">
                <a:solidFill>
                  <a:schemeClr val="lt1"/>
                </a:solidFill>
              </a:defRPr>
            </a:lvl1pPr>
            <a:lvl2pPr lvl="1" algn="ctr">
              <a:lnSpc>
                <a:spcPct val="100000"/>
              </a:lnSpc>
              <a:spcBef>
                <a:spcPts val="0"/>
              </a:spcBef>
              <a:spcAft>
                <a:spcPts val="0"/>
              </a:spcAft>
              <a:buClr>
                <a:schemeClr val="lt1"/>
              </a:buClr>
              <a:buSzPts val="8000"/>
              <a:buNone/>
              <a:defRPr sz="8000">
                <a:solidFill>
                  <a:schemeClr val="lt1"/>
                </a:solidFill>
              </a:defRPr>
            </a:lvl2pPr>
            <a:lvl3pPr lvl="2" algn="ctr">
              <a:lnSpc>
                <a:spcPct val="100000"/>
              </a:lnSpc>
              <a:spcBef>
                <a:spcPts val="0"/>
              </a:spcBef>
              <a:spcAft>
                <a:spcPts val="0"/>
              </a:spcAft>
              <a:buClr>
                <a:schemeClr val="lt1"/>
              </a:buClr>
              <a:buSzPts val="8000"/>
              <a:buNone/>
              <a:defRPr sz="8000">
                <a:solidFill>
                  <a:schemeClr val="lt1"/>
                </a:solidFill>
              </a:defRPr>
            </a:lvl3pPr>
            <a:lvl4pPr lvl="3" algn="ctr">
              <a:lnSpc>
                <a:spcPct val="100000"/>
              </a:lnSpc>
              <a:spcBef>
                <a:spcPts val="0"/>
              </a:spcBef>
              <a:spcAft>
                <a:spcPts val="0"/>
              </a:spcAft>
              <a:buClr>
                <a:schemeClr val="lt1"/>
              </a:buClr>
              <a:buSzPts val="8000"/>
              <a:buNone/>
              <a:defRPr sz="8000">
                <a:solidFill>
                  <a:schemeClr val="lt1"/>
                </a:solidFill>
              </a:defRPr>
            </a:lvl4pPr>
            <a:lvl5pPr lvl="4" algn="ctr">
              <a:lnSpc>
                <a:spcPct val="100000"/>
              </a:lnSpc>
              <a:spcBef>
                <a:spcPts val="0"/>
              </a:spcBef>
              <a:spcAft>
                <a:spcPts val="0"/>
              </a:spcAft>
              <a:buClr>
                <a:schemeClr val="lt1"/>
              </a:buClr>
              <a:buSzPts val="8000"/>
              <a:buNone/>
              <a:defRPr sz="8000">
                <a:solidFill>
                  <a:schemeClr val="lt1"/>
                </a:solidFill>
              </a:defRPr>
            </a:lvl5pPr>
            <a:lvl6pPr lvl="5" algn="ctr">
              <a:lnSpc>
                <a:spcPct val="100000"/>
              </a:lnSpc>
              <a:spcBef>
                <a:spcPts val="0"/>
              </a:spcBef>
              <a:spcAft>
                <a:spcPts val="0"/>
              </a:spcAft>
              <a:buClr>
                <a:schemeClr val="lt1"/>
              </a:buClr>
              <a:buSzPts val="8000"/>
              <a:buNone/>
              <a:defRPr sz="8000">
                <a:solidFill>
                  <a:schemeClr val="lt1"/>
                </a:solidFill>
              </a:defRPr>
            </a:lvl6pPr>
            <a:lvl7pPr lvl="6" algn="ctr">
              <a:lnSpc>
                <a:spcPct val="100000"/>
              </a:lnSpc>
              <a:spcBef>
                <a:spcPts val="0"/>
              </a:spcBef>
              <a:spcAft>
                <a:spcPts val="0"/>
              </a:spcAft>
              <a:buClr>
                <a:schemeClr val="lt1"/>
              </a:buClr>
              <a:buSzPts val="8000"/>
              <a:buNone/>
              <a:defRPr sz="8000">
                <a:solidFill>
                  <a:schemeClr val="lt1"/>
                </a:solidFill>
              </a:defRPr>
            </a:lvl7pPr>
            <a:lvl8pPr lvl="7" algn="ctr">
              <a:lnSpc>
                <a:spcPct val="100000"/>
              </a:lnSpc>
              <a:spcBef>
                <a:spcPts val="0"/>
              </a:spcBef>
              <a:spcAft>
                <a:spcPts val="0"/>
              </a:spcAft>
              <a:buClr>
                <a:schemeClr val="lt1"/>
              </a:buClr>
              <a:buSzPts val="8000"/>
              <a:buNone/>
              <a:defRPr sz="8000">
                <a:solidFill>
                  <a:schemeClr val="lt1"/>
                </a:solidFill>
              </a:defRPr>
            </a:lvl8pPr>
            <a:lvl9pPr lvl="8"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545" name="Google Shape;545;p26"/>
          <p:cNvSpPr txBox="1">
            <a:spLocks noGrp="1"/>
          </p:cNvSpPr>
          <p:nvPr>
            <p:ph type="body" idx="1"/>
          </p:nvPr>
        </p:nvSpPr>
        <p:spPr>
          <a:xfrm>
            <a:off x="1388625" y="2712300"/>
            <a:ext cx="6366900" cy="1111200"/>
          </a:xfrm>
          <a:prstGeom prst="rect">
            <a:avLst/>
          </a:prstGeom>
          <a:noFill/>
          <a:ln>
            <a:noFill/>
          </a:ln>
        </p:spPr>
        <p:txBody>
          <a:bodyPr spcFirstLastPara="1" wrap="square" lIns="91425" tIns="91425" rIns="91425" bIns="91425" anchor="t" anchorCtr="0">
            <a:noAutofit/>
          </a:bodyPr>
          <a:lstStyle>
            <a:lvl1pPr marL="457200" lvl="0" indent="-311150" algn="ctr">
              <a:lnSpc>
                <a:spcPct val="115000"/>
              </a:lnSpc>
              <a:spcBef>
                <a:spcPts val="0"/>
              </a:spcBef>
              <a:spcAft>
                <a:spcPts val="0"/>
              </a:spcAft>
              <a:buClr>
                <a:schemeClr val="lt1"/>
              </a:buClr>
              <a:buSzPts val="1300"/>
              <a:buChar char="●"/>
              <a:defRPr>
                <a:solidFill>
                  <a:schemeClr val="lt1"/>
                </a:solidFill>
              </a:defRPr>
            </a:lvl1pPr>
            <a:lvl2pPr marL="914400" lvl="1" indent="-298450" algn="ctr">
              <a:lnSpc>
                <a:spcPct val="115000"/>
              </a:lnSpc>
              <a:spcBef>
                <a:spcPts val="1600"/>
              </a:spcBef>
              <a:spcAft>
                <a:spcPts val="0"/>
              </a:spcAft>
              <a:buClr>
                <a:schemeClr val="lt1"/>
              </a:buClr>
              <a:buSzPts val="1100"/>
              <a:buChar char="○"/>
              <a:defRPr>
                <a:solidFill>
                  <a:schemeClr val="lt1"/>
                </a:solidFill>
              </a:defRPr>
            </a:lvl2pPr>
            <a:lvl3pPr marL="1371600" lvl="2" indent="-298450" algn="ctr">
              <a:lnSpc>
                <a:spcPct val="115000"/>
              </a:lnSpc>
              <a:spcBef>
                <a:spcPts val="1600"/>
              </a:spcBef>
              <a:spcAft>
                <a:spcPts val="0"/>
              </a:spcAft>
              <a:buClr>
                <a:schemeClr val="lt1"/>
              </a:buClr>
              <a:buSzPts val="1100"/>
              <a:buChar char="■"/>
              <a:defRPr>
                <a:solidFill>
                  <a:schemeClr val="lt1"/>
                </a:solidFill>
              </a:defRPr>
            </a:lvl3pPr>
            <a:lvl4pPr marL="1828800" lvl="3" indent="-298450" algn="ctr">
              <a:lnSpc>
                <a:spcPct val="115000"/>
              </a:lnSpc>
              <a:spcBef>
                <a:spcPts val="1600"/>
              </a:spcBef>
              <a:spcAft>
                <a:spcPts val="0"/>
              </a:spcAft>
              <a:buClr>
                <a:schemeClr val="lt1"/>
              </a:buClr>
              <a:buSzPts val="1100"/>
              <a:buChar char="●"/>
              <a:defRPr>
                <a:solidFill>
                  <a:schemeClr val="lt1"/>
                </a:solidFill>
              </a:defRPr>
            </a:lvl4pPr>
            <a:lvl5pPr marL="2286000" lvl="4" indent="-298450" algn="ctr">
              <a:lnSpc>
                <a:spcPct val="115000"/>
              </a:lnSpc>
              <a:spcBef>
                <a:spcPts val="1600"/>
              </a:spcBef>
              <a:spcAft>
                <a:spcPts val="0"/>
              </a:spcAft>
              <a:buClr>
                <a:schemeClr val="lt1"/>
              </a:buClr>
              <a:buSzPts val="1100"/>
              <a:buChar char="○"/>
              <a:defRPr>
                <a:solidFill>
                  <a:schemeClr val="lt1"/>
                </a:solidFill>
              </a:defRPr>
            </a:lvl5pPr>
            <a:lvl6pPr marL="2743200" lvl="5" indent="-298450" algn="ctr">
              <a:lnSpc>
                <a:spcPct val="115000"/>
              </a:lnSpc>
              <a:spcBef>
                <a:spcPts val="1600"/>
              </a:spcBef>
              <a:spcAft>
                <a:spcPts val="0"/>
              </a:spcAft>
              <a:buClr>
                <a:schemeClr val="lt1"/>
              </a:buClr>
              <a:buSzPts val="1100"/>
              <a:buChar char="■"/>
              <a:defRPr>
                <a:solidFill>
                  <a:schemeClr val="lt1"/>
                </a:solidFill>
              </a:defRPr>
            </a:lvl6pPr>
            <a:lvl7pPr marL="3200400" lvl="6" indent="-298450" algn="ctr">
              <a:lnSpc>
                <a:spcPct val="115000"/>
              </a:lnSpc>
              <a:spcBef>
                <a:spcPts val="1600"/>
              </a:spcBef>
              <a:spcAft>
                <a:spcPts val="0"/>
              </a:spcAft>
              <a:buClr>
                <a:schemeClr val="lt1"/>
              </a:buClr>
              <a:buSzPts val="1100"/>
              <a:buChar char="●"/>
              <a:defRPr>
                <a:solidFill>
                  <a:schemeClr val="lt1"/>
                </a:solidFill>
              </a:defRPr>
            </a:lvl7pPr>
            <a:lvl8pPr marL="3657600" lvl="7" indent="-298450" algn="ctr">
              <a:lnSpc>
                <a:spcPct val="115000"/>
              </a:lnSpc>
              <a:spcBef>
                <a:spcPts val="1600"/>
              </a:spcBef>
              <a:spcAft>
                <a:spcPts val="0"/>
              </a:spcAft>
              <a:buClr>
                <a:schemeClr val="lt1"/>
              </a:buClr>
              <a:buSzPts val="1100"/>
              <a:buChar char="○"/>
              <a:defRPr>
                <a:solidFill>
                  <a:schemeClr val="lt1"/>
                </a:solidFill>
              </a:defRPr>
            </a:lvl8pPr>
            <a:lvl9pPr marL="4114800" lvl="8" indent="-298450" algn="ctr">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546" name="Google Shape;546;p26"/>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276"/>
        <p:cNvGrpSpPr/>
        <p:nvPr/>
      </p:nvGrpSpPr>
      <p:grpSpPr>
        <a:xfrm>
          <a:off x="0" y="0"/>
          <a:ext cx="0" cy="0"/>
          <a:chOff x="0" y="0"/>
          <a:chExt cx="0" cy="0"/>
        </a:xfrm>
      </p:grpSpPr>
      <p:sp>
        <p:nvSpPr>
          <p:cNvPr id="277" name="Google Shape;277;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endParaRPr/>
          </a:p>
        </p:txBody>
      </p:sp>
      <p:sp>
        <p:nvSpPr>
          <p:cNvPr id="278" name="Google Shape;278;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dk2"/>
              </a:buClr>
              <a:buSzPts val="1300"/>
              <a:buFont typeface="Nunito"/>
              <a:buChar char="●"/>
              <a:defRPr sz="1300" b="0" i="0" u="none" strike="noStrike" cap="none">
                <a:solidFill>
                  <a:schemeClr val="dk2"/>
                </a:solidFill>
                <a:latin typeface="Nunito"/>
                <a:ea typeface="Nunito"/>
                <a:cs typeface="Nunito"/>
                <a:sym typeface="Nunito"/>
              </a:defRPr>
            </a:lvl1pPr>
            <a:lvl2pPr marL="914400" marR="0" lvl="1"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2pPr>
            <a:lvl3pPr marL="1371600" marR="0" lvl="2"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3pPr>
            <a:lvl4pPr marL="1828800" marR="0" lvl="3"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4pPr>
            <a:lvl5pPr marL="2286000" marR="0" lvl="4"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5pPr>
            <a:lvl6pPr marL="2743200" marR="0" lvl="5"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6pPr>
            <a:lvl7pPr marL="3200400" marR="0" lvl="6"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7pPr>
            <a:lvl8pPr marL="3657600" marR="0" lvl="7" indent="-298450" algn="l" rtl="0">
              <a:lnSpc>
                <a:spcPct val="115000"/>
              </a:lnSpc>
              <a:spcBef>
                <a:spcPts val="1600"/>
              </a:spcBef>
              <a:spcAft>
                <a:spcPts val="0"/>
              </a:spcAft>
              <a:buClr>
                <a:schemeClr val="dk2"/>
              </a:buClr>
              <a:buSzPts val="1100"/>
              <a:buFont typeface="Nunito"/>
              <a:buChar char="○"/>
              <a:defRPr sz="1100" b="0" i="0" u="none" strike="noStrike" cap="none">
                <a:solidFill>
                  <a:schemeClr val="dk2"/>
                </a:solidFill>
                <a:latin typeface="Nunito"/>
                <a:ea typeface="Nunito"/>
                <a:cs typeface="Nunito"/>
                <a:sym typeface="Nunito"/>
              </a:defRPr>
            </a:lvl8pPr>
            <a:lvl9pPr marL="4114800" marR="0" lvl="8" indent="-298450" algn="l" rtl="0">
              <a:lnSpc>
                <a:spcPct val="115000"/>
              </a:lnSpc>
              <a:spcBef>
                <a:spcPts val="1600"/>
              </a:spcBef>
              <a:spcAft>
                <a:spcPts val="1600"/>
              </a:spcAft>
              <a:buClr>
                <a:schemeClr val="dk2"/>
              </a:buClr>
              <a:buSzPts val="1100"/>
              <a:buFont typeface="Nunito"/>
              <a:buChar char="■"/>
              <a:defRPr sz="1100" b="0" i="0" u="none" strike="noStrike" cap="none">
                <a:solidFill>
                  <a:schemeClr val="dk2"/>
                </a:solidFill>
                <a:latin typeface="Nunito"/>
                <a:ea typeface="Nunito"/>
                <a:cs typeface="Nunito"/>
                <a:sym typeface="Nunito"/>
              </a:defRPr>
            </a:lvl9pPr>
          </a:lstStyle>
          <a:p>
            <a:endParaRPr/>
          </a:p>
        </p:txBody>
      </p:sp>
      <p:sp>
        <p:nvSpPr>
          <p:cNvPr id="279" name="Google Shape;279;p1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7.tif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3.tif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21.tiff"/><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4C488DC-8B79-3242-994C-053BE614D844}"/>
              </a:ext>
            </a:extLst>
          </p:cNvPr>
          <p:cNvSpPr txBox="1"/>
          <p:nvPr/>
        </p:nvSpPr>
        <p:spPr>
          <a:xfrm>
            <a:off x="683643" y="1333375"/>
            <a:ext cx="2422458" cy="400110"/>
          </a:xfrm>
          <a:prstGeom prst="rect">
            <a:avLst/>
          </a:prstGeom>
          <a:noFill/>
        </p:spPr>
        <p:txBody>
          <a:bodyPr wrap="none" rtlCol="0">
            <a:spAutoFit/>
          </a:bodyPr>
          <a:lstStyle/>
          <a:p>
            <a:r>
              <a:rPr lang="en" sz="2000" dirty="0"/>
              <a:t>Taxi-time prediction</a:t>
            </a:r>
            <a:endParaRPr lang="fr-FR" sz="2000" dirty="0"/>
          </a:p>
        </p:txBody>
      </p:sp>
      <p:pic>
        <p:nvPicPr>
          <p:cNvPr id="1025" name="Picture 1" descr="page1image59342848">
            <a:extLst>
              <a:ext uri="{FF2B5EF4-FFF2-40B4-BE49-F238E27FC236}">
                <a16:creationId xmlns:a16="http://schemas.microsoft.com/office/drawing/2014/main" id="{34C2E8BE-457C-A24F-9440-6414E6BC5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43" y="4117370"/>
            <a:ext cx="1108509" cy="88012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59354288">
            <a:extLst>
              <a:ext uri="{FF2B5EF4-FFF2-40B4-BE49-F238E27FC236}">
                <a16:creationId xmlns:a16="http://schemas.microsoft.com/office/drawing/2014/main" id="{C38841DB-FBBF-324C-BE40-AFA263F1B1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022" y="4235733"/>
            <a:ext cx="947111" cy="69279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CEF5F28A-DB8D-844C-9911-F3EC6F5DC074}"/>
              </a:ext>
            </a:extLst>
          </p:cNvPr>
          <p:cNvPicPr>
            <a:picLocks noChangeAspect="1"/>
          </p:cNvPicPr>
          <p:nvPr/>
        </p:nvPicPr>
        <p:blipFill>
          <a:blip r:embed="rId4"/>
          <a:stretch>
            <a:fillRect/>
          </a:stretch>
        </p:blipFill>
        <p:spPr>
          <a:xfrm>
            <a:off x="4214715" y="4253219"/>
            <a:ext cx="1209929" cy="675308"/>
          </a:xfrm>
          <a:prstGeom prst="rect">
            <a:avLst/>
          </a:prstGeom>
        </p:spPr>
      </p:pic>
      <p:pic>
        <p:nvPicPr>
          <p:cNvPr id="1027" name="Picture 3" descr="page36image42866704">
            <a:extLst>
              <a:ext uri="{FF2B5EF4-FFF2-40B4-BE49-F238E27FC236}">
                <a16:creationId xmlns:a16="http://schemas.microsoft.com/office/drawing/2014/main" id="{8F9D3102-BFA7-FC42-8CCF-65773BEF2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302" y="0"/>
            <a:ext cx="2996697" cy="5043184"/>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B0B4BACB-E6BE-664E-8145-876681F4366B}"/>
              </a:ext>
            </a:extLst>
          </p:cNvPr>
          <p:cNvSpPr txBox="1"/>
          <p:nvPr/>
        </p:nvSpPr>
        <p:spPr>
          <a:xfrm>
            <a:off x="683643" y="2598345"/>
            <a:ext cx="1745991" cy="276999"/>
          </a:xfrm>
          <a:prstGeom prst="rect">
            <a:avLst/>
          </a:prstGeom>
          <a:noFill/>
        </p:spPr>
        <p:txBody>
          <a:bodyPr wrap="none" rtlCol="0">
            <a:spAutoFit/>
          </a:bodyPr>
          <a:lstStyle/>
          <a:p>
            <a:r>
              <a:rPr lang="fr-FR" sz="1200" dirty="0" err="1"/>
              <a:t>September</a:t>
            </a:r>
            <a:r>
              <a:rPr lang="fr-FR" sz="1200" dirty="0"/>
              <a:t> 29th, 2020 </a:t>
            </a:r>
          </a:p>
        </p:txBody>
      </p:sp>
    </p:spTree>
    <p:extLst>
      <p:ext uri="{BB962C8B-B14F-4D97-AF65-F5344CB8AC3E}">
        <p14:creationId xmlns:p14="http://schemas.microsoft.com/office/powerpoint/2010/main" val="4281200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7" name="ZoneTexte 6">
            <a:extLst>
              <a:ext uri="{FF2B5EF4-FFF2-40B4-BE49-F238E27FC236}">
                <a16:creationId xmlns:a16="http://schemas.microsoft.com/office/drawing/2014/main" id="{DE8032A7-D3BC-8142-9E02-F52D70C310C9}"/>
              </a:ext>
            </a:extLst>
          </p:cNvPr>
          <p:cNvSpPr txBox="1"/>
          <p:nvPr/>
        </p:nvSpPr>
        <p:spPr>
          <a:xfrm>
            <a:off x="3949247" y="4159361"/>
            <a:ext cx="1484702" cy="261610"/>
          </a:xfrm>
          <a:prstGeom prst="rect">
            <a:avLst/>
          </a:prstGeom>
          <a:noFill/>
        </p:spPr>
        <p:txBody>
          <a:bodyPr wrap="none" rtlCol="0">
            <a:spAutoFit/>
          </a:bodyPr>
          <a:lstStyle/>
          <a:p>
            <a:r>
              <a:rPr lang="fr-FR" sz="1100" dirty="0"/>
              <a:t>Real TO (in minutes)</a:t>
            </a:r>
          </a:p>
        </p:txBody>
      </p:sp>
      <p:sp>
        <p:nvSpPr>
          <p:cNvPr id="12" name="ZoneTexte 11">
            <a:extLst>
              <a:ext uri="{FF2B5EF4-FFF2-40B4-BE49-F238E27FC236}">
                <a16:creationId xmlns:a16="http://schemas.microsoft.com/office/drawing/2014/main" id="{5284F984-CCB3-004A-A93C-82D17C4FBBA4}"/>
              </a:ext>
            </a:extLst>
          </p:cNvPr>
          <p:cNvSpPr txBox="1"/>
          <p:nvPr/>
        </p:nvSpPr>
        <p:spPr>
          <a:xfrm rot="16200000">
            <a:off x="108368" y="2147310"/>
            <a:ext cx="1829347" cy="261610"/>
          </a:xfrm>
          <a:prstGeom prst="rect">
            <a:avLst/>
          </a:prstGeom>
          <a:noFill/>
        </p:spPr>
        <p:txBody>
          <a:bodyPr wrap="none" rtlCol="0">
            <a:spAutoFit/>
          </a:bodyPr>
          <a:lstStyle/>
          <a:p>
            <a:r>
              <a:rPr lang="fr-FR" sz="1100" dirty="0" err="1"/>
              <a:t>Average</a:t>
            </a:r>
            <a:r>
              <a:rPr lang="fr-FR" sz="1100" dirty="0"/>
              <a:t> MAE (in minutes)</a:t>
            </a:r>
          </a:p>
        </p:txBody>
      </p:sp>
      <p:pic>
        <p:nvPicPr>
          <p:cNvPr id="9" name="Image 8">
            <a:extLst>
              <a:ext uri="{FF2B5EF4-FFF2-40B4-BE49-F238E27FC236}">
                <a16:creationId xmlns:a16="http://schemas.microsoft.com/office/drawing/2014/main" id="{252C151E-F1C9-4340-9717-5FF9B03F8C6E}"/>
              </a:ext>
            </a:extLst>
          </p:cNvPr>
          <p:cNvPicPr>
            <a:picLocks noChangeAspect="1"/>
          </p:cNvPicPr>
          <p:nvPr/>
        </p:nvPicPr>
        <p:blipFill>
          <a:blip r:embed="rId3"/>
          <a:stretch>
            <a:fillRect/>
          </a:stretch>
        </p:blipFill>
        <p:spPr>
          <a:xfrm>
            <a:off x="1226995" y="1041166"/>
            <a:ext cx="6507130" cy="3379805"/>
          </a:xfrm>
          <a:prstGeom prst="rect">
            <a:avLst/>
          </a:prstGeom>
        </p:spPr>
      </p:pic>
      <p:sp>
        <p:nvSpPr>
          <p:cNvPr id="10" name="Ellipse 9">
            <a:extLst>
              <a:ext uri="{FF2B5EF4-FFF2-40B4-BE49-F238E27FC236}">
                <a16:creationId xmlns:a16="http://schemas.microsoft.com/office/drawing/2014/main" id="{C2580201-D246-6244-8FAD-22F92BA88C88}"/>
              </a:ext>
            </a:extLst>
          </p:cNvPr>
          <p:cNvSpPr/>
          <p:nvPr/>
        </p:nvSpPr>
        <p:spPr>
          <a:xfrm rot="2830831">
            <a:off x="6712870" y="925944"/>
            <a:ext cx="743909" cy="1980987"/>
          </a:xfrm>
          <a:prstGeom prst="ellipse">
            <a:avLst/>
          </a:prstGeom>
          <a:noFill/>
          <a:ln w="127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492A19BF-BAFA-2947-ACB3-FAC962ACA286}"/>
              </a:ext>
            </a:extLst>
          </p:cNvPr>
          <p:cNvSpPr txBox="1"/>
          <p:nvPr/>
        </p:nvSpPr>
        <p:spPr>
          <a:xfrm>
            <a:off x="29820" y="4928056"/>
            <a:ext cx="1986441" cy="215444"/>
          </a:xfrm>
          <a:prstGeom prst="rect">
            <a:avLst/>
          </a:prstGeom>
          <a:noFill/>
        </p:spPr>
        <p:txBody>
          <a:bodyPr wrap="none" rtlCol="0">
            <a:spAutoFit/>
          </a:bodyPr>
          <a:lstStyle/>
          <a:p>
            <a:r>
              <a:rPr lang="fr-FR" sz="800" dirty="0"/>
              <a:t>*3 </a:t>
            </a:r>
            <a:r>
              <a:rPr lang="fr-FR" sz="800" dirty="0" err="1"/>
              <a:t>extreme</a:t>
            </a:r>
            <a:r>
              <a:rPr lang="fr-FR" sz="800" dirty="0"/>
              <a:t> </a:t>
            </a:r>
            <a:r>
              <a:rPr lang="fr-FR" sz="800" dirty="0" err="1"/>
              <a:t>outliers</a:t>
            </a:r>
            <a:r>
              <a:rPr lang="fr-FR" sz="800" dirty="0"/>
              <a:t> have been </a:t>
            </a:r>
            <a:r>
              <a:rPr lang="fr-FR" sz="800" dirty="0" err="1"/>
              <a:t>removed</a:t>
            </a:r>
            <a:endParaRPr lang="fr-FR" sz="800" dirty="0"/>
          </a:p>
        </p:txBody>
      </p:sp>
      <p:sp>
        <p:nvSpPr>
          <p:cNvPr id="15" name="ZoneTexte 14">
            <a:extLst>
              <a:ext uri="{FF2B5EF4-FFF2-40B4-BE49-F238E27FC236}">
                <a16:creationId xmlns:a16="http://schemas.microsoft.com/office/drawing/2014/main" id="{D18FFBAD-F5C6-8049-AAC0-EAF5B8BCFEDC}"/>
              </a:ext>
            </a:extLst>
          </p:cNvPr>
          <p:cNvSpPr txBox="1"/>
          <p:nvPr/>
        </p:nvSpPr>
        <p:spPr>
          <a:xfrm>
            <a:off x="7626823" y="1751925"/>
            <a:ext cx="1663481" cy="577081"/>
          </a:xfrm>
          <a:prstGeom prst="rect">
            <a:avLst/>
          </a:prstGeom>
          <a:noFill/>
        </p:spPr>
        <p:txBody>
          <a:bodyPr wrap="square" rtlCol="0">
            <a:spAutoFit/>
          </a:bodyPr>
          <a:lstStyle/>
          <a:p>
            <a:r>
              <a:rPr lang="fr-FR" sz="1050" dirty="0" err="1"/>
              <a:t>Still</a:t>
            </a:r>
            <a:r>
              <a:rPr lang="fr-FR" sz="1050" dirty="0"/>
              <a:t> </a:t>
            </a:r>
            <a:r>
              <a:rPr lang="fr-FR" sz="1050" dirty="0" err="1"/>
              <a:t>some</a:t>
            </a:r>
            <a:r>
              <a:rPr lang="fr-FR" sz="1050" dirty="0"/>
              <a:t> room for </a:t>
            </a:r>
            <a:r>
              <a:rPr lang="fr-FR" sz="1050" dirty="0" err="1"/>
              <a:t>improvement</a:t>
            </a:r>
            <a:r>
              <a:rPr lang="fr-FR" sz="1050" dirty="0"/>
              <a:t> in </a:t>
            </a:r>
            <a:r>
              <a:rPr lang="fr-FR" sz="1050" dirty="0" err="1"/>
              <a:t>dealing</a:t>
            </a:r>
            <a:r>
              <a:rPr lang="fr-FR" sz="1050" dirty="0"/>
              <a:t> </a:t>
            </a:r>
            <a:r>
              <a:rPr lang="fr-FR" sz="1050" dirty="0" err="1"/>
              <a:t>with</a:t>
            </a:r>
            <a:r>
              <a:rPr lang="fr-FR" sz="1050" dirty="0"/>
              <a:t> high TO </a:t>
            </a:r>
            <a:r>
              <a:rPr lang="fr-FR" sz="1050" dirty="0" err="1"/>
              <a:t>outliers</a:t>
            </a:r>
            <a:endParaRPr lang="fr-FR" sz="1050" dirty="0"/>
          </a:p>
        </p:txBody>
      </p:sp>
      <p:sp>
        <p:nvSpPr>
          <p:cNvPr id="19" name="Rectangle avec un coin diagonal rogné 18">
            <a:extLst>
              <a:ext uri="{FF2B5EF4-FFF2-40B4-BE49-F238E27FC236}">
                <a16:creationId xmlns:a16="http://schemas.microsoft.com/office/drawing/2014/main" id="{156A8958-50B9-EA41-A0FB-F0927F9A0AFD}"/>
              </a:ext>
            </a:extLst>
          </p:cNvPr>
          <p:cNvSpPr/>
          <p:nvPr/>
        </p:nvSpPr>
        <p:spPr>
          <a:xfrm>
            <a:off x="666040" y="4420971"/>
            <a:ext cx="8051115" cy="488303"/>
          </a:xfrm>
          <a:prstGeom prst="snip2DiagRect">
            <a:avLst/>
          </a:prstGeom>
          <a:noFill/>
          <a:ln>
            <a:solidFill>
              <a:srgbClr val="53B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55600">
              <a:buSzPts val="2000"/>
              <a:buFont typeface="Arial" panose="020B0604020202020204" pitchFamily="34" charset="0"/>
              <a:buChar char="•"/>
            </a:pPr>
            <a:r>
              <a:rPr lang="fr-FR" dirty="0">
                <a:solidFill>
                  <a:srgbClr val="000000"/>
                </a:solidFill>
                <a:ea typeface="Nunito"/>
                <a:cs typeface="Nunito"/>
                <a:sym typeface="Nunito"/>
              </a:rPr>
              <a:t>Our model </a:t>
            </a:r>
            <a:r>
              <a:rPr lang="fr-FR" dirty="0" err="1">
                <a:solidFill>
                  <a:srgbClr val="000000"/>
                </a:solidFill>
                <a:ea typeface="Nunito"/>
                <a:cs typeface="Nunito"/>
                <a:sym typeface="Nunito"/>
              </a:rPr>
              <a:t>constantly</a:t>
            </a:r>
            <a:r>
              <a:rPr lang="fr-FR" dirty="0">
                <a:solidFill>
                  <a:srgbClr val="000000"/>
                </a:solidFill>
                <a:ea typeface="Nunito"/>
                <a:cs typeface="Nunito"/>
                <a:sym typeface="Nunito"/>
              </a:rPr>
              <a:t> beats the </a:t>
            </a:r>
            <a:r>
              <a:rPr lang="fr-FR" dirty="0" err="1">
                <a:solidFill>
                  <a:srgbClr val="000000"/>
                </a:solidFill>
                <a:ea typeface="Nunito"/>
                <a:cs typeface="Nunito"/>
                <a:sym typeface="Nunito"/>
              </a:rPr>
              <a:t>accuracy</a:t>
            </a:r>
            <a:r>
              <a:rPr lang="fr-FR" dirty="0">
                <a:solidFill>
                  <a:srgbClr val="000000"/>
                </a:solidFill>
                <a:ea typeface="Nunito"/>
                <a:cs typeface="Nunito"/>
                <a:sym typeface="Nunito"/>
              </a:rPr>
              <a:t> </a:t>
            </a:r>
            <a:r>
              <a:rPr lang="fr-FR" dirty="0" err="1">
                <a:solidFill>
                  <a:srgbClr val="000000"/>
                </a:solidFill>
                <a:ea typeface="Nunito"/>
                <a:cs typeface="Nunito"/>
                <a:sym typeface="Nunito"/>
              </a:rPr>
              <a:t>given</a:t>
            </a:r>
            <a:r>
              <a:rPr lang="fr-FR" dirty="0">
                <a:solidFill>
                  <a:srgbClr val="000000"/>
                </a:solidFill>
                <a:ea typeface="Nunito"/>
                <a:cs typeface="Nunito"/>
                <a:sym typeface="Nunito"/>
              </a:rPr>
              <a:t> by a </a:t>
            </a:r>
            <a:r>
              <a:rPr lang="fr-FR" dirty="0" err="1">
                <a:solidFill>
                  <a:srgbClr val="000000"/>
                </a:solidFill>
                <a:ea typeface="Nunito"/>
                <a:cs typeface="Nunito"/>
                <a:sym typeface="Nunito"/>
              </a:rPr>
              <a:t>rolling</a:t>
            </a:r>
            <a:r>
              <a:rPr lang="fr-FR" dirty="0">
                <a:solidFill>
                  <a:srgbClr val="000000"/>
                </a:solidFill>
                <a:ea typeface="Nunito"/>
                <a:cs typeface="Nunito"/>
                <a:sym typeface="Nunito"/>
              </a:rPr>
              <a:t> </a:t>
            </a:r>
            <a:r>
              <a:rPr lang="fr-FR" dirty="0" err="1">
                <a:solidFill>
                  <a:srgbClr val="000000"/>
                </a:solidFill>
                <a:ea typeface="Nunito"/>
                <a:cs typeface="Nunito"/>
                <a:sym typeface="Nunito"/>
              </a:rPr>
              <a:t>average</a:t>
            </a:r>
            <a:r>
              <a:rPr lang="fr-FR" dirty="0">
                <a:solidFill>
                  <a:srgbClr val="000000"/>
                </a:solidFill>
                <a:ea typeface="Nunito"/>
                <a:cs typeface="Nunito"/>
                <a:sym typeface="Nunito"/>
              </a:rPr>
              <a:t> for </a:t>
            </a:r>
            <a:r>
              <a:rPr lang="fr-FR" dirty="0" err="1">
                <a:solidFill>
                  <a:srgbClr val="000000"/>
                </a:solidFill>
                <a:ea typeface="Nunito"/>
                <a:cs typeface="Nunito"/>
                <a:sym typeface="Nunito"/>
              </a:rPr>
              <a:t>small</a:t>
            </a:r>
            <a:r>
              <a:rPr lang="fr-FR" dirty="0">
                <a:solidFill>
                  <a:srgbClr val="000000"/>
                </a:solidFill>
                <a:ea typeface="Nunito"/>
                <a:cs typeface="Nunito"/>
                <a:sym typeface="Nunito"/>
              </a:rPr>
              <a:t> TO</a:t>
            </a:r>
          </a:p>
        </p:txBody>
      </p:sp>
      <p:sp>
        <p:nvSpPr>
          <p:cNvPr id="22" name="Google Shape;587;p31">
            <a:extLst>
              <a:ext uri="{FF2B5EF4-FFF2-40B4-BE49-F238E27FC236}">
                <a16:creationId xmlns:a16="http://schemas.microsoft.com/office/drawing/2014/main" id="{627C2EF1-10B9-0343-AF1A-21D2A01AEC2C}"/>
              </a:ext>
            </a:extLst>
          </p:cNvPr>
          <p:cNvSpPr txBox="1">
            <a:spLocks/>
          </p:cNvSpPr>
          <p:nvPr/>
        </p:nvSpPr>
        <p:spPr>
          <a:xfrm>
            <a:off x="802699"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How does the accuracy of the prediction vary depending on TO values?</a:t>
            </a:r>
            <a:endParaRPr lang="fr-FR" dirty="0"/>
          </a:p>
        </p:txBody>
      </p:sp>
      <p:sp>
        <p:nvSpPr>
          <p:cNvPr id="24" name="Google Shape;648;p35">
            <a:extLst>
              <a:ext uri="{FF2B5EF4-FFF2-40B4-BE49-F238E27FC236}">
                <a16:creationId xmlns:a16="http://schemas.microsoft.com/office/drawing/2014/main" id="{D47957B3-13E1-EC43-9317-3527F4E68669}"/>
              </a:ext>
            </a:extLst>
          </p:cNvPr>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dirty="0"/>
              <a:t>3</a:t>
            </a:r>
            <a:endParaRPr sz="2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29514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graphicFrame>
        <p:nvGraphicFramePr>
          <p:cNvPr id="959" name="Google Shape;959;p50"/>
          <p:cNvGraphicFramePr/>
          <p:nvPr>
            <p:extLst>
              <p:ext uri="{D42A27DB-BD31-4B8C-83A1-F6EECF244321}">
                <p14:modId xmlns:p14="http://schemas.microsoft.com/office/powerpoint/2010/main" val="4204928650"/>
              </p:ext>
            </p:extLst>
          </p:nvPr>
        </p:nvGraphicFramePr>
        <p:xfrm>
          <a:off x="2862312" y="1117612"/>
          <a:ext cx="3362325" cy="3222000"/>
        </p:xfrm>
        <a:graphic>
          <a:graphicData uri="http://schemas.openxmlformats.org/drawingml/2006/table">
            <a:tbl>
              <a:tblPr>
                <a:noFill/>
              </a:tblPr>
              <a:tblGrid>
                <a:gridCol w="1143000">
                  <a:extLst>
                    <a:ext uri="{9D8B030D-6E8A-4147-A177-3AD203B41FA5}">
                      <a16:colId xmlns:a16="http://schemas.microsoft.com/office/drawing/2014/main" val="20000"/>
                    </a:ext>
                  </a:extLst>
                </a:gridCol>
                <a:gridCol w="1114425">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tblGrid>
              <a:tr h="7904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Rolling Mean</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LGBM</a:t>
                      </a:r>
                      <a:endParaRPr sz="1400" u="none" strike="noStrike" cap="none">
                        <a:solidFill>
                          <a:srgbClr val="000000"/>
                        </a:solidFill>
                      </a:endParaRPr>
                    </a:p>
                    <a:p>
                      <a:pPr marL="0" marR="0" lvl="0" indent="0" algn="l" rtl="0">
                        <a:lnSpc>
                          <a:spcPct val="115000"/>
                        </a:lnSpc>
                        <a:spcBef>
                          <a:spcPts val="0"/>
                        </a:spcBef>
                        <a:spcAft>
                          <a:spcPts val="0"/>
                        </a:spcAft>
                        <a:buClr>
                          <a:srgbClr val="000000"/>
                        </a:buClr>
                        <a:buSzPts val="1800"/>
                        <a:buFont typeface="Arial"/>
                        <a:buNone/>
                      </a:pPr>
                      <a:endParaRPr sz="1800" u="none" strike="noStrike" cap="none">
                        <a:solidFill>
                          <a:srgbClr val="000000"/>
                        </a:solidFill>
                        <a:latin typeface="Calibri"/>
                        <a:ea typeface="Calibri"/>
                        <a:cs typeface="Calibri"/>
                        <a:sym typeface="Calibri"/>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60300">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RMSE</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dirty="0">
                          <a:solidFill>
                            <a:srgbClr val="000000"/>
                          </a:solidFill>
                        </a:rPr>
                        <a:t>482.2</a:t>
                      </a:r>
                      <a:endParaRPr sz="1400" u="none" strike="noStrike" cap="none" dirty="0">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dirty="0">
                          <a:solidFill>
                            <a:srgbClr val="000000"/>
                          </a:solidFill>
                        </a:rPr>
                        <a:t>431.52</a:t>
                      </a:r>
                      <a:endParaRPr sz="1400" u="none" strike="noStrike" cap="none" dirty="0">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530325">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MAE</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rgbClr val="000000"/>
                          </a:solidFill>
                          <a:latin typeface="Calibri"/>
                          <a:ea typeface="Calibri"/>
                          <a:cs typeface="Calibri"/>
                          <a:sym typeface="Calibri"/>
                        </a:rPr>
                        <a:t> </a:t>
                      </a:r>
                      <a:r>
                        <a:rPr lang="en" u="none" strike="noStrike" cap="none">
                          <a:solidFill>
                            <a:srgbClr val="000000"/>
                          </a:solidFill>
                        </a:rPr>
                        <a:t>321.94</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rgbClr val="000000"/>
                          </a:solidFill>
                          <a:latin typeface="Calibri"/>
                          <a:ea typeface="Calibri"/>
                          <a:cs typeface="Calibri"/>
                          <a:sym typeface="Calibri"/>
                        </a:rPr>
                        <a:t> </a:t>
                      </a:r>
                      <a:r>
                        <a:rPr lang="en" u="none" strike="noStrike" cap="none">
                          <a:solidFill>
                            <a:srgbClr val="000000"/>
                          </a:solidFill>
                        </a:rPr>
                        <a:t>250.17</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20450">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1st Quartile errors</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a:solidFill>
                            <a:srgbClr val="000000"/>
                          </a:solidFill>
                        </a:rPr>
                        <a:t>119.71</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rgbClr val="000000"/>
                          </a:solidFill>
                          <a:latin typeface="Calibri"/>
                          <a:ea typeface="Calibri"/>
                          <a:cs typeface="Calibri"/>
                          <a:sym typeface="Calibri"/>
                        </a:rPr>
                        <a:t> </a:t>
                      </a:r>
                      <a:r>
                        <a:rPr lang="en" u="none" strike="noStrike" cap="none">
                          <a:solidFill>
                            <a:srgbClr val="000000"/>
                          </a:solidFill>
                        </a:rPr>
                        <a:t>83.24</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720450">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3rd Quartile errors</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u="none" strike="noStrike" cap="none">
                          <a:solidFill>
                            <a:srgbClr val="000000"/>
                          </a:solidFill>
                        </a:rPr>
                        <a:t> 423.24</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dirty="0">
                          <a:solidFill>
                            <a:srgbClr val="000000"/>
                          </a:solidFill>
                          <a:latin typeface="Calibri"/>
                          <a:ea typeface="Calibri"/>
                          <a:cs typeface="Calibri"/>
                          <a:sym typeface="Calibri"/>
                        </a:rPr>
                        <a:t> </a:t>
                      </a:r>
                      <a:r>
                        <a:rPr lang="en" u="none" strike="noStrike" cap="none" dirty="0">
                          <a:solidFill>
                            <a:srgbClr val="000000"/>
                          </a:solidFill>
                        </a:rPr>
                        <a:t>308</a:t>
                      </a:r>
                      <a:r>
                        <a:rPr lang="en" dirty="0">
                          <a:solidFill>
                            <a:srgbClr val="000000"/>
                          </a:solidFill>
                        </a:rPr>
                        <a:t>.</a:t>
                      </a:r>
                      <a:r>
                        <a:rPr lang="en" u="none" strike="noStrike" cap="none" dirty="0">
                          <a:solidFill>
                            <a:srgbClr val="000000"/>
                          </a:solidFill>
                        </a:rPr>
                        <a:t>38</a:t>
                      </a:r>
                      <a:endParaRPr u="none" strike="noStrike" cap="none" dirty="0">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 name="Google Shape;587;p31">
            <a:extLst>
              <a:ext uri="{FF2B5EF4-FFF2-40B4-BE49-F238E27FC236}">
                <a16:creationId xmlns:a16="http://schemas.microsoft.com/office/drawing/2014/main" id="{72B3635E-19F9-DE41-AFCA-862FBD7E3779}"/>
              </a:ext>
            </a:extLst>
          </p:cNvPr>
          <p:cNvSpPr txBox="1">
            <a:spLocks/>
          </p:cNvSpPr>
          <p:nvPr/>
        </p:nvSpPr>
        <p:spPr>
          <a:xfrm>
            <a:off x="802700"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A better performance (RMSE and MAE)</a:t>
            </a:r>
            <a:endParaRPr lang="fr-FR" dirty="0"/>
          </a:p>
        </p:txBody>
      </p:sp>
      <p:sp>
        <p:nvSpPr>
          <p:cNvPr id="7" name="Google Shape;648;p35">
            <a:extLst>
              <a:ext uri="{FF2B5EF4-FFF2-40B4-BE49-F238E27FC236}">
                <a16:creationId xmlns:a16="http://schemas.microsoft.com/office/drawing/2014/main" id="{7C3AC333-C15C-1042-A1FE-C0F3F6650E8D}"/>
              </a:ext>
            </a:extLst>
          </p:cNvPr>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dirty="0"/>
              <a:t>3</a:t>
            </a:r>
            <a:endParaRPr sz="2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769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7" name="Rectangle avec un coin arrondi 6">
            <a:extLst>
              <a:ext uri="{FF2B5EF4-FFF2-40B4-BE49-F238E27FC236}">
                <a16:creationId xmlns:a16="http://schemas.microsoft.com/office/drawing/2014/main" id="{98CBA349-B0F7-EC4B-96E2-232A5CE21A00}"/>
              </a:ext>
            </a:extLst>
          </p:cNvPr>
          <p:cNvSpPr/>
          <p:nvPr/>
        </p:nvSpPr>
        <p:spPr>
          <a:xfrm>
            <a:off x="6287808" y="858982"/>
            <a:ext cx="1848628" cy="535709"/>
          </a:xfrm>
          <a:prstGeom prst="round1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300" dirty="0">
                <a:solidFill>
                  <a:srgbClr val="000000"/>
                </a:solidFill>
              </a:rPr>
              <a:t>Rolling </a:t>
            </a:r>
            <a:r>
              <a:rPr lang="fr-FR" sz="1300" dirty="0" err="1">
                <a:solidFill>
                  <a:srgbClr val="000000"/>
                </a:solidFill>
              </a:rPr>
              <a:t>Average</a:t>
            </a:r>
            <a:endParaRPr lang="fr-FR" sz="1300" dirty="0">
              <a:solidFill>
                <a:srgbClr val="000000"/>
              </a:solidFill>
            </a:endParaRPr>
          </a:p>
        </p:txBody>
      </p:sp>
      <p:sp>
        <p:nvSpPr>
          <p:cNvPr id="9" name="Rectangle avec un coin arrondi 8">
            <a:extLst>
              <a:ext uri="{FF2B5EF4-FFF2-40B4-BE49-F238E27FC236}">
                <a16:creationId xmlns:a16="http://schemas.microsoft.com/office/drawing/2014/main" id="{3E4C767F-448D-944E-A3E3-F131CAE2202F}"/>
              </a:ext>
            </a:extLst>
          </p:cNvPr>
          <p:cNvSpPr/>
          <p:nvPr/>
        </p:nvSpPr>
        <p:spPr>
          <a:xfrm>
            <a:off x="4131548" y="858982"/>
            <a:ext cx="1848628" cy="535709"/>
          </a:xfrm>
          <a:prstGeom prst="round1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sz="1300" dirty="0">
                <a:solidFill>
                  <a:srgbClr val="000000"/>
                </a:solidFill>
              </a:rPr>
              <a:t>Our model</a:t>
            </a:r>
          </a:p>
        </p:txBody>
      </p:sp>
      <p:sp>
        <p:nvSpPr>
          <p:cNvPr id="11" name="Rectangle 10">
            <a:extLst>
              <a:ext uri="{FF2B5EF4-FFF2-40B4-BE49-F238E27FC236}">
                <a16:creationId xmlns:a16="http://schemas.microsoft.com/office/drawing/2014/main" id="{6D0536DD-246B-314B-9C15-5017321D6377}"/>
              </a:ext>
            </a:extLst>
          </p:cNvPr>
          <p:cNvSpPr/>
          <p:nvPr/>
        </p:nvSpPr>
        <p:spPr>
          <a:xfrm>
            <a:off x="4131548" y="1533097"/>
            <a:ext cx="1848628" cy="102722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rgbClr val="000000"/>
              </a:solidFill>
            </a:endParaRPr>
          </a:p>
        </p:txBody>
      </p:sp>
      <p:sp>
        <p:nvSpPr>
          <p:cNvPr id="13" name="Rectangle 12">
            <a:extLst>
              <a:ext uri="{FF2B5EF4-FFF2-40B4-BE49-F238E27FC236}">
                <a16:creationId xmlns:a16="http://schemas.microsoft.com/office/drawing/2014/main" id="{6D81CF0B-A68F-B44A-BC37-78A6A0CDC3EB}"/>
              </a:ext>
            </a:extLst>
          </p:cNvPr>
          <p:cNvSpPr/>
          <p:nvPr/>
        </p:nvSpPr>
        <p:spPr>
          <a:xfrm>
            <a:off x="6289547" y="1533097"/>
            <a:ext cx="1848628" cy="102722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Arial" panose="020B0604020202020204" pitchFamily="34" charset="0"/>
              <a:buChar char="•"/>
            </a:pPr>
            <a:endParaRPr lang="fr-FR" dirty="0" err="1">
              <a:solidFill>
                <a:srgbClr val="000000"/>
              </a:solidFill>
            </a:endParaRPr>
          </a:p>
        </p:txBody>
      </p:sp>
      <p:sp>
        <p:nvSpPr>
          <p:cNvPr id="17" name="Rectangle 16">
            <a:extLst>
              <a:ext uri="{FF2B5EF4-FFF2-40B4-BE49-F238E27FC236}">
                <a16:creationId xmlns:a16="http://schemas.microsoft.com/office/drawing/2014/main" id="{C206E66E-F17D-9F4B-9873-35F50BE2BDD0}"/>
              </a:ext>
            </a:extLst>
          </p:cNvPr>
          <p:cNvSpPr/>
          <p:nvPr/>
        </p:nvSpPr>
        <p:spPr>
          <a:xfrm>
            <a:off x="4131548" y="2653237"/>
            <a:ext cx="1848628" cy="102722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rgbClr val="000000"/>
              </a:solidFill>
            </a:endParaRPr>
          </a:p>
        </p:txBody>
      </p:sp>
      <p:sp>
        <p:nvSpPr>
          <p:cNvPr id="18" name="Rectangle 17">
            <a:extLst>
              <a:ext uri="{FF2B5EF4-FFF2-40B4-BE49-F238E27FC236}">
                <a16:creationId xmlns:a16="http://schemas.microsoft.com/office/drawing/2014/main" id="{DCA4DD22-50AA-A141-8D19-0F3317BD5E72}"/>
              </a:ext>
            </a:extLst>
          </p:cNvPr>
          <p:cNvSpPr/>
          <p:nvPr/>
        </p:nvSpPr>
        <p:spPr>
          <a:xfrm>
            <a:off x="6289547" y="2653237"/>
            <a:ext cx="1848628" cy="102722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Arial" panose="020B0604020202020204" pitchFamily="34" charset="0"/>
              <a:buChar char="•"/>
            </a:pPr>
            <a:endParaRPr lang="fr-FR" dirty="0">
              <a:solidFill>
                <a:srgbClr val="000000"/>
              </a:solidFill>
            </a:endParaRPr>
          </a:p>
        </p:txBody>
      </p:sp>
      <p:sp>
        <p:nvSpPr>
          <p:cNvPr id="19" name="Rectangle 18">
            <a:extLst>
              <a:ext uri="{FF2B5EF4-FFF2-40B4-BE49-F238E27FC236}">
                <a16:creationId xmlns:a16="http://schemas.microsoft.com/office/drawing/2014/main" id="{7C764345-0379-D444-BE2B-67EC57E4BD16}"/>
              </a:ext>
            </a:extLst>
          </p:cNvPr>
          <p:cNvSpPr/>
          <p:nvPr/>
        </p:nvSpPr>
        <p:spPr>
          <a:xfrm>
            <a:off x="4131548" y="3773377"/>
            <a:ext cx="1848628" cy="102722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rgbClr val="000000"/>
              </a:solidFill>
            </a:endParaRPr>
          </a:p>
        </p:txBody>
      </p:sp>
      <p:sp>
        <p:nvSpPr>
          <p:cNvPr id="20" name="Rectangle 19">
            <a:extLst>
              <a:ext uri="{FF2B5EF4-FFF2-40B4-BE49-F238E27FC236}">
                <a16:creationId xmlns:a16="http://schemas.microsoft.com/office/drawing/2014/main" id="{6356508D-EDCA-5349-9A7B-C4E31FA69580}"/>
              </a:ext>
            </a:extLst>
          </p:cNvPr>
          <p:cNvSpPr/>
          <p:nvPr/>
        </p:nvSpPr>
        <p:spPr>
          <a:xfrm>
            <a:off x="6289547" y="3773377"/>
            <a:ext cx="1848628" cy="102722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Arial" panose="020B0604020202020204" pitchFamily="34" charset="0"/>
              <a:buChar char="•"/>
            </a:pPr>
            <a:endParaRPr lang="fr-FR" dirty="0">
              <a:solidFill>
                <a:srgbClr val="000000"/>
              </a:solidFill>
            </a:endParaRPr>
          </a:p>
        </p:txBody>
      </p:sp>
      <p:sp>
        <p:nvSpPr>
          <p:cNvPr id="21" name="Rectangle 20">
            <a:extLst>
              <a:ext uri="{FF2B5EF4-FFF2-40B4-BE49-F238E27FC236}">
                <a16:creationId xmlns:a16="http://schemas.microsoft.com/office/drawing/2014/main" id="{2EB6114D-326B-9947-B956-D11D12704DA0}"/>
              </a:ext>
            </a:extLst>
          </p:cNvPr>
          <p:cNvSpPr/>
          <p:nvPr/>
        </p:nvSpPr>
        <p:spPr>
          <a:xfrm>
            <a:off x="702547" y="1533097"/>
            <a:ext cx="3119629" cy="102722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err="1">
                <a:solidFill>
                  <a:srgbClr val="000000"/>
                </a:solidFill>
              </a:rPr>
              <a:t>Robustness</a:t>
            </a:r>
            <a:r>
              <a:rPr lang="fr-FR" dirty="0">
                <a:solidFill>
                  <a:srgbClr val="000000"/>
                </a:solidFill>
              </a:rPr>
              <a:t> to </a:t>
            </a:r>
            <a:r>
              <a:rPr lang="fr-FR" dirty="0" err="1">
                <a:solidFill>
                  <a:srgbClr val="000000"/>
                </a:solidFill>
              </a:rPr>
              <a:t>extreme</a:t>
            </a:r>
            <a:r>
              <a:rPr lang="fr-FR" dirty="0">
                <a:solidFill>
                  <a:srgbClr val="000000"/>
                </a:solidFill>
              </a:rPr>
              <a:t> conditions (</a:t>
            </a:r>
            <a:r>
              <a:rPr lang="fr-FR" dirty="0" err="1">
                <a:solidFill>
                  <a:srgbClr val="000000"/>
                </a:solidFill>
              </a:rPr>
              <a:t>weather</a:t>
            </a:r>
            <a:r>
              <a:rPr lang="fr-FR" dirty="0">
                <a:solidFill>
                  <a:srgbClr val="000000"/>
                </a:solidFill>
              </a:rPr>
              <a:t>, </a:t>
            </a:r>
            <a:r>
              <a:rPr lang="fr-FR" dirty="0" err="1">
                <a:solidFill>
                  <a:srgbClr val="000000"/>
                </a:solidFill>
              </a:rPr>
              <a:t>traffic</a:t>
            </a:r>
            <a:r>
              <a:rPr lang="fr-FR" dirty="0">
                <a:solidFill>
                  <a:srgbClr val="000000"/>
                </a:solidFill>
              </a:rPr>
              <a:t>…)</a:t>
            </a:r>
          </a:p>
        </p:txBody>
      </p:sp>
      <p:sp>
        <p:nvSpPr>
          <p:cNvPr id="22" name="Rectangle 21">
            <a:extLst>
              <a:ext uri="{FF2B5EF4-FFF2-40B4-BE49-F238E27FC236}">
                <a16:creationId xmlns:a16="http://schemas.microsoft.com/office/drawing/2014/main" id="{CAAF5552-E2B2-1E46-80EA-B8F1A6E03AC8}"/>
              </a:ext>
            </a:extLst>
          </p:cNvPr>
          <p:cNvSpPr/>
          <p:nvPr/>
        </p:nvSpPr>
        <p:spPr>
          <a:xfrm>
            <a:off x="702547" y="2653237"/>
            <a:ext cx="3119629" cy="102722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a:solidFill>
                  <a:srgbClr val="000000"/>
                </a:solidFill>
              </a:rPr>
              <a:t>Real time </a:t>
            </a:r>
            <a:r>
              <a:rPr lang="fr-FR" dirty="0" err="1">
                <a:solidFill>
                  <a:srgbClr val="000000"/>
                </a:solidFill>
              </a:rPr>
              <a:t>prediction</a:t>
            </a:r>
            <a:r>
              <a:rPr lang="fr-FR" dirty="0">
                <a:solidFill>
                  <a:srgbClr val="000000"/>
                </a:solidFill>
              </a:rPr>
              <a:t>: </a:t>
            </a:r>
            <a:r>
              <a:rPr lang="fr-FR" dirty="0" err="1">
                <a:solidFill>
                  <a:srgbClr val="000000"/>
                </a:solidFill>
              </a:rPr>
              <a:t>being</a:t>
            </a:r>
            <a:r>
              <a:rPr lang="fr-FR" dirty="0">
                <a:solidFill>
                  <a:srgbClr val="000000"/>
                </a:solidFill>
              </a:rPr>
              <a:t> able to </a:t>
            </a:r>
            <a:r>
              <a:rPr lang="fr-FR" dirty="0" err="1">
                <a:solidFill>
                  <a:srgbClr val="000000"/>
                </a:solidFill>
              </a:rPr>
              <a:t>predict</a:t>
            </a:r>
            <a:r>
              <a:rPr lang="fr-FR" dirty="0">
                <a:solidFill>
                  <a:srgbClr val="000000"/>
                </a:solidFill>
              </a:rPr>
              <a:t> TO </a:t>
            </a:r>
            <a:r>
              <a:rPr lang="fr-FR" dirty="0" err="1">
                <a:solidFill>
                  <a:srgbClr val="000000"/>
                </a:solidFill>
              </a:rPr>
              <a:t>every</a:t>
            </a:r>
            <a:r>
              <a:rPr lang="fr-FR" dirty="0">
                <a:solidFill>
                  <a:srgbClr val="000000"/>
                </a:solidFill>
              </a:rPr>
              <a:t> minute</a:t>
            </a:r>
          </a:p>
        </p:txBody>
      </p:sp>
      <p:sp>
        <p:nvSpPr>
          <p:cNvPr id="23" name="Rectangle 22">
            <a:extLst>
              <a:ext uri="{FF2B5EF4-FFF2-40B4-BE49-F238E27FC236}">
                <a16:creationId xmlns:a16="http://schemas.microsoft.com/office/drawing/2014/main" id="{F51556F0-B9A3-9646-8468-5005DB21ED49}"/>
              </a:ext>
            </a:extLst>
          </p:cNvPr>
          <p:cNvSpPr/>
          <p:nvPr/>
        </p:nvSpPr>
        <p:spPr>
          <a:xfrm>
            <a:off x="702547" y="3773377"/>
            <a:ext cx="3119629" cy="1027223"/>
          </a:xfrm>
          <a:prstGeom prst="rect">
            <a:avLst/>
          </a:prstGeom>
          <a:no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fr-FR" dirty="0" err="1">
                <a:solidFill>
                  <a:srgbClr val="000000"/>
                </a:solidFill>
              </a:rPr>
              <a:t>Growing</a:t>
            </a:r>
            <a:r>
              <a:rPr lang="fr-FR" dirty="0">
                <a:solidFill>
                  <a:srgbClr val="000000"/>
                </a:solidFill>
              </a:rPr>
              <a:t> performance</a:t>
            </a:r>
          </a:p>
        </p:txBody>
      </p:sp>
      <p:pic>
        <p:nvPicPr>
          <p:cNvPr id="4" name="Image 3">
            <a:extLst>
              <a:ext uri="{FF2B5EF4-FFF2-40B4-BE49-F238E27FC236}">
                <a16:creationId xmlns:a16="http://schemas.microsoft.com/office/drawing/2014/main" id="{8EFE72DE-E0AD-A145-8DA3-0F1DBECF1615}"/>
              </a:ext>
            </a:extLst>
          </p:cNvPr>
          <p:cNvPicPr>
            <a:picLocks noChangeAspect="1"/>
          </p:cNvPicPr>
          <p:nvPr/>
        </p:nvPicPr>
        <p:blipFill>
          <a:blip r:embed="rId3">
            <a:duotone>
              <a:schemeClr val="accent4">
                <a:shade val="45000"/>
                <a:satMod val="135000"/>
              </a:schemeClr>
              <a:prstClr val="white"/>
            </a:duotone>
          </a:blip>
          <a:stretch>
            <a:fillRect/>
          </a:stretch>
        </p:blipFill>
        <p:spPr>
          <a:xfrm>
            <a:off x="4651200" y="1672464"/>
            <a:ext cx="809323" cy="809323"/>
          </a:xfrm>
          <a:prstGeom prst="rect">
            <a:avLst/>
          </a:prstGeom>
        </p:spPr>
      </p:pic>
      <p:pic>
        <p:nvPicPr>
          <p:cNvPr id="24" name="Image 23">
            <a:extLst>
              <a:ext uri="{FF2B5EF4-FFF2-40B4-BE49-F238E27FC236}">
                <a16:creationId xmlns:a16="http://schemas.microsoft.com/office/drawing/2014/main" id="{D719E915-ECA2-D844-9F1F-0DE2691ADFCC}"/>
              </a:ext>
            </a:extLst>
          </p:cNvPr>
          <p:cNvPicPr>
            <a:picLocks noChangeAspect="1"/>
          </p:cNvPicPr>
          <p:nvPr/>
        </p:nvPicPr>
        <p:blipFill>
          <a:blip r:embed="rId3">
            <a:duotone>
              <a:schemeClr val="accent4">
                <a:shade val="45000"/>
                <a:satMod val="135000"/>
              </a:schemeClr>
              <a:prstClr val="white"/>
            </a:duotone>
          </a:blip>
          <a:stretch>
            <a:fillRect/>
          </a:stretch>
        </p:blipFill>
        <p:spPr>
          <a:xfrm>
            <a:off x="4651200" y="2792604"/>
            <a:ext cx="809323" cy="809323"/>
          </a:xfrm>
          <a:prstGeom prst="rect">
            <a:avLst/>
          </a:prstGeom>
        </p:spPr>
      </p:pic>
      <p:pic>
        <p:nvPicPr>
          <p:cNvPr id="25" name="Image 24">
            <a:extLst>
              <a:ext uri="{FF2B5EF4-FFF2-40B4-BE49-F238E27FC236}">
                <a16:creationId xmlns:a16="http://schemas.microsoft.com/office/drawing/2014/main" id="{D151C77A-DF9E-B449-89C0-49AE915494DF}"/>
              </a:ext>
            </a:extLst>
          </p:cNvPr>
          <p:cNvPicPr>
            <a:picLocks noChangeAspect="1"/>
          </p:cNvPicPr>
          <p:nvPr/>
        </p:nvPicPr>
        <p:blipFill>
          <a:blip r:embed="rId3">
            <a:duotone>
              <a:schemeClr val="accent4">
                <a:shade val="45000"/>
                <a:satMod val="135000"/>
              </a:schemeClr>
              <a:prstClr val="white"/>
            </a:duotone>
          </a:blip>
          <a:stretch>
            <a:fillRect/>
          </a:stretch>
        </p:blipFill>
        <p:spPr>
          <a:xfrm>
            <a:off x="4651199" y="3899107"/>
            <a:ext cx="809323" cy="809323"/>
          </a:xfrm>
          <a:prstGeom prst="rect">
            <a:avLst/>
          </a:prstGeom>
        </p:spPr>
      </p:pic>
      <p:pic>
        <p:nvPicPr>
          <p:cNvPr id="26" name="Image 25">
            <a:extLst>
              <a:ext uri="{FF2B5EF4-FFF2-40B4-BE49-F238E27FC236}">
                <a16:creationId xmlns:a16="http://schemas.microsoft.com/office/drawing/2014/main" id="{99F3218B-D12A-4944-A6FC-DD19FE2855D0}"/>
              </a:ext>
            </a:extLst>
          </p:cNvPr>
          <p:cNvPicPr>
            <a:picLocks noChangeAspect="1"/>
          </p:cNvPicPr>
          <p:nvPr/>
        </p:nvPicPr>
        <p:blipFill>
          <a:blip r:embed="rId4">
            <a:duotone>
              <a:schemeClr val="accent2">
                <a:shade val="45000"/>
                <a:satMod val="135000"/>
              </a:schemeClr>
              <a:prstClr val="white"/>
            </a:duotone>
          </a:blip>
          <a:stretch>
            <a:fillRect/>
          </a:stretch>
        </p:blipFill>
        <p:spPr>
          <a:xfrm>
            <a:off x="6877691" y="1742694"/>
            <a:ext cx="668862" cy="668862"/>
          </a:xfrm>
          <a:prstGeom prst="rect">
            <a:avLst/>
          </a:prstGeom>
        </p:spPr>
      </p:pic>
      <p:pic>
        <p:nvPicPr>
          <p:cNvPr id="28" name="Image 27">
            <a:extLst>
              <a:ext uri="{FF2B5EF4-FFF2-40B4-BE49-F238E27FC236}">
                <a16:creationId xmlns:a16="http://schemas.microsoft.com/office/drawing/2014/main" id="{D16232D3-39E3-2245-82AB-36F67DDEF628}"/>
              </a:ext>
            </a:extLst>
          </p:cNvPr>
          <p:cNvPicPr>
            <a:picLocks noChangeAspect="1"/>
          </p:cNvPicPr>
          <p:nvPr/>
        </p:nvPicPr>
        <p:blipFill>
          <a:blip r:embed="rId4">
            <a:duotone>
              <a:schemeClr val="accent2">
                <a:shade val="45000"/>
                <a:satMod val="135000"/>
              </a:schemeClr>
              <a:prstClr val="white"/>
            </a:duotone>
          </a:blip>
          <a:stretch>
            <a:fillRect/>
          </a:stretch>
        </p:blipFill>
        <p:spPr>
          <a:xfrm>
            <a:off x="6877691" y="2862834"/>
            <a:ext cx="668862" cy="668862"/>
          </a:xfrm>
          <a:prstGeom prst="rect">
            <a:avLst/>
          </a:prstGeom>
        </p:spPr>
      </p:pic>
      <p:pic>
        <p:nvPicPr>
          <p:cNvPr id="29" name="Image 28">
            <a:extLst>
              <a:ext uri="{FF2B5EF4-FFF2-40B4-BE49-F238E27FC236}">
                <a16:creationId xmlns:a16="http://schemas.microsoft.com/office/drawing/2014/main" id="{BDF962C7-8B16-274E-B0EF-F4C23F479710}"/>
              </a:ext>
            </a:extLst>
          </p:cNvPr>
          <p:cNvPicPr>
            <a:picLocks noChangeAspect="1"/>
          </p:cNvPicPr>
          <p:nvPr/>
        </p:nvPicPr>
        <p:blipFill>
          <a:blip r:embed="rId4">
            <a:duotone>
              <a:schemeClr val="accent2">
                <a:shade val="45000"/>
                <a:satMod val="135000"/>
              </a:schemeClr>
              <a:prstClr val="white"/>
            </a:duotone>
          </a:blip>
          <a:stretch>
            <a:fillRect/>
          </a:stretch>
        </p:blipFill>
        <p:spPr>
          <a:xfrm>
            <a:off x="6877691" y="3956557"/>
            <a:ext cx="668862" cy="668862"/>
          </a:xfrm>
          <a:prstGeom prst="rect">
            <a:avLst/>
          </a:prstGeom>
        </p:spPr>
      </p:pic>
      <p:sp>
        <p:nvSpPr>
          <p:cNvPr id="30" name="Google Shape;587;p31">
            <a:extLst>
              <a:ext uri="{FF2B5EF4-FFF2-40B4-BE49-F238E27FC236}">
                <a16:creationId xmlns:a16="http://schemas.microsoft.com/office/drawing/2014/main" id="{2A0C78B4-495F-8A46-9A45-2C4F47528E5B}"/>
              </a:ext>
            </a:extLst>
          </p:cNvPr>
          <p:cNvSpPr txBox="1">
            <a:spLocks/>
          </p:cNvSpPr>
          <p:nvPr/>
        </p:nvSpPr>
        <p:spPr>
          <a:xfrm>
            <a:off x="802699"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Why should you use our model?</a:t>
            </a:r>
            <a:endParaRPr lang="fr-FR" dirty="0"/>
          </a:p>
        </p:txBody>
      </p:sp>
      <p:sp>
        <p:nvSpPr>
          <p:cNvPr id="31" name="Google Shape;648;p35">
            <a:extLst>
              <a:ext uri="{FF2B5EF4-FFF2-40B4-BE49-F238E27FC236}">
                <a16:creationId xmlns:a16="http://schemas.microsoft.com/office/drawing/2014/main" id="{18D31EB7-8A31-5E4D-9FAC-07D1FAD0C9B7}"/>
              </a:ext>
            </a:extLst>
          </p:cNvPr>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dirty="0"/>
              <a:t>3</a:t>
            </a:r>
            <a:endParaRPr sz="2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66300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2" name="Google Shape;992;p52"/>
          <p:cNvPicPr preferRelativeResize="0"/>
          <p:nvPr/>
        </p:nvPicPr>
        <p:blipFill>
          <a:blip r:embed="rId3">
            <a:alphaModFix/>
          </a:blip>
          <a:stretch>
            <a:fillRect/>
          </a:stretch>
        </p:blipFill>
        <p:spPr>
          <a:xfrm>
            <a:off x="358600" y="1075200"/>
            <a:ext cx="5750849" cy="3166850"/>
          </a:xfrm>
          <a:prstGeom prst="rect">
            <a:avLst/>
          </a:prstGeom>
          <a:noFill/>
          <a:ln>
            <a:noFill/>
          </a:ln>
        </p:spPr>
      </p:pic>
      <p:sp>
        <p:nvSpPr>
          <p:cNvPr id="993" name="Google Shape;993;p52"/>
          <p:cNvSpPr txBox="1"/>
          <p:nvPr/>
        </p:nvSpPr>
        <p:spPr>
          <a:xfrm>
            <a:off x="6163225" y="425825"/>
            <a:ext cx="2835000" cy="392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The topmost decision node in a tree which corresponds to the best predictor called </a:t>
            </a:r>
            <a:r>
              <a:rPr lang="en" b="1"/>
              <a:t>root node</a:t>
            </a:r>
            <a:endParaRPr b="1"/>
          </a:p>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
              <a:t>A decision node has two or more branches, each representing values for the attribute tested</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Terminal node(or leaf node) represents a decision on the numerical target. </a:t>
            </a:r>
            <a:endParaRPr/>
          </a:p>
        </p:txBody>
      </p:sp>
      <p:sp>
        <p:nvSpPr>
          <p:cNvPr id="6" name="Google Shape;587;p31">
            <a:extLst>
              <a:ext uri="{FF2B5EF4-FFF2-40B4-BE49-F238E27FC236}">
                <a16:creationId xmlns:a16="http://schemas.microsoft.com/office/drawing/2014/main" id="{2225406D-072D-7746-A843-31C60EA6BB60}"/>
              </a:ext>
            </a:extLst>
          </p:cNvPr>
          <p:cNvSpPr txBox="1">
            <a:spLocks/>
          </p:cNvSpPr>
          <p:nvPr/>
        </p:nvSpPr>
        <p:spPr>
          <a:xfrm>
            <a:off x="802700"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A background on Tree Based Models</a:t>
            </a:r>
            <a:endParaRPr lang="fr-FR" dirty="0"/>
          </a:p>
        </p:txBody>
      </p:sp>
      <p:sp>
        <p:nvSpPr>
          <p:cNvPr id="7" name="Google Shape;648;p35">
            <a:extLst>
              <a:ext uri="{FF2B5EF4-FFF2-40B4-BE49-F238E27FC236}">
                <a16:creationId xmlns:a16="http://schemas.microsoft.com/office/drawing/2014/main" id="{E124E7AD-842C-6F4A-9F89-6B66717B980B}"/>
              </a:ext>
            </a:extLst>
          </p:cNvPr>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dirty="0"/>
              <a:t>3</a:t>
            </a:r>
            <a:endParaRPr sz="2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603462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53"/>
          <p:cNvSpPr/>
          <p:nvPr/>
        </p:nvSpPr>
        <p:spPr>
          <a:xfrm>
            <a:off x="3707475" y="858982"/>
            <a:ext cx="1616364" cy="535709"/>
          </a:xfrm>
          <a:prstGeom prst="round1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300" b="0" i="0" u="none" strike="noStrike" cap="none">
                <a:solidFill>
                  <a:srgbClr val="000000"/>
                </a:solidFill>
                <a:latin typeface="Arial"/>
                <a:ea typeface="Arial"/>
                <a:cs typeface="Arial"/>
                <a:sym typeface="Arial"/>
              </a:rPr>
              <a:t>Driving </a:t>
            </a:r>
            <a:endParaRPr/>
          </a:p>
          <a:p>
            <a:pPr marL="0" marR="0" lvl="0" indent="0" algn="ctr" rtl="0">
              <a:lnSpc>
                <a:spcPct val="100000"/>
              </a:lnSpc>
              <a:spcBef>
                <a:spcPts val="0"/>
              </a:spcBef>
              <a:spcAft>
                <a:spcPts val="0"/>
              </a:spcAft>
              <a:buNone/>
            </a:pPr>
            <a:r>
              <a:rPr lang="en" sz="1300" b="0" i="0" u="none" strike="noStrike" cap="none">
                <a:solidFill>
                  <a:srgbClr val="000000"/>
                </a:solidFill>
                <a:latin typeface="Arial"/>
                <a:ea typeface="Arial"/>
                <a:cs typeface="Arial"/>
                <a:sym typeface="Arial"/>
              </a:rPr>
              <a:t>Distance</a:t>
            </a:r>
            <a:endParaRPr/>
          </a:p>
        </p:txBody>
      </p:sp>
      <p:sp>
        <p:nvSpPr>
          <p:cNvPr id="999" name="Google Shape;999;p53"/>
          <p:cNvSpPr/>
          <p:nvPr/>
        </p:nvSpPr>
        <p:spPr>
          <a:xfrm>
            <a:off x="4908747" y="858982"/>
            <a:ext cx="540000" cy="535709"/>
          </a:xfrm>
          <a:prstGeom prst="ellipse">
            <a:avLst/>
          </a:prstGeom>
          <a:solidFill>
            <a:srgbClr val="F2F2F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
        <p:nvSpPr>
          <p:cNvPr id="1000" name="Google Shape;1000;p53"/>
          <p:cNvSpPr/>
          <p:nvPr/>
        </p:nvSpPr>
        <p:spPr>
          <a:xfrm>
            <a:off x="5516263" y="858982"/>
            <a:ext cx="1616364" cy="535709"/>
          </a:xfrm>
          <a:prstGeom prst="round1Rect">
            <a:avLst>
              <a:gd name="adj" fmla="val 16667"/>
            </a:avLst>
          </a:prstGeom>
          <a:solidFill>
            <a:srgbClr val="F2F2F2"/>
          </a:solid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None/>
            </a:pPr>
            <a:r>
              <a:rPr lang="en" sz="1300" b="0" i="0" u="none" strike="noStrike" cap="none">
                <a:solidFill>
                  <a:srgbClr val="000000"/>
                </a:solidFill>
                <a:latin typeface="Arial"/>
                <a:ea typeface="Arial"/>
                <a:cs typeface="Arial"/>
                <a:sym typeface="Arial"/>
              </a:rPr>
              <a:t>           Aircraft Characteristics</a:t>
            </a:r>
            <a:endParaRPr sz="1300" b="0" i="0" u="none" strike="noStrike" cap="none">
              <a:solidFill>
                <a:srgbClr val="000000"/>
              </a:solidFill>
              <a:latin typeface="Arial"/>
              <a:ea typeface="Arial"/>
              <a:cs typeface="Arial"/>
              <a:sym typeface="Arial"/>
            </a:endParaRPr>
          </a:p>
        </p:txBody>
      </p:sp>
      <p:sp>
        <p:nvSpPr>
          <p:cNvPr id="1001" name="Google Shape;1001;p53"/>
          <p:cNvSpPr/>
          <p:nvPr/>
        </p:nvSpPr>
        <p:spPr>
          <a:xfrm>
            <a:off x="7325050" y="858982"/>
            <a:ext cx="1616364" cy="535709"/>
          </a:xfrm>
          <a:prstGeom prst="round1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300" b="0" i="0" u="none" strike="noStrike" cap="none">
                <a:solidFill>
                  <a:srgbClr val="000000"/>
                </a:solidFill>
                <a:latin typeface="Arial"/>
                <a:ea typeface="Arial"/>
                <a:cs typeface="Arial"/>
                <a:sym typeface="Arial"/>
              </a:rPr>
              <a:t>Date Time</a:t>
            </a:r>
            <a:endParaRPr/>
          </a:p>
        </p:txBody>
      </p:sp>
      <p:sp>
        <p:nvSpPr>
          <p:cNvPr id="1002" name="Google Shape;1002;p53"/>
          <p:cNvSpPr/>
          <p:nvPr/>
        </p:nvSpPr>
        <p:spPr>
          <a:xfrm>
            <a:off x="8526322" y="858982"/>
            <a:ext cx="540000" cy="535709"/>
          </a:xfrm>
          <a:prstGeom prst="ellipse">
            <a:avLst/>
          </a:prstGeom>
          <a:solidFill>
            <a:srgbClr val="F2F2F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
        <p:nvSpPr>
          <p:cNvPr id="1003" name="Google Shape;1003;p53"/>
          <p:cNvSpPr/>
          <p:nvPr/>
        </p:nvSpPr>
        <p:spPr>
          <a:xfrm>
            <a:off x="1898688" y="858982"/>
            <a:ext cx="1616364" cy="535709"/>
          </a:xfrm>
          <a:prstGeom prst="round1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300" b="0" i="0" u="none" strike="noStrike" cap="none">
                <a:solidFill>
                  <a:srgbClr val="000000"/>
                </a:solidFill>
                <a:latin typeface="Arial"/>
                <a:ea typeface="Arial"/>
                <a:cs typeface="Arial"/>
                <a:sym typeface="Arial"/>
              </a:rPr>
              <a:t>Weather</a:t>
            </a:r>
            <a:endParaRPr sz="1300" b="0" i="0" u="none" strike="noStrike" cap="none">
              <a:solidFill>
                <a:srgbClr val="000000"/>
              </a:solidFill>
              <a:latin typeface="Arial"/>
              <a:ea typeface="Arial"/>
              <a:cs typeface="Arial"/>
              <a:sym typeface="Arial"/>
            </a:endParaRPr>
          </a:p>
        </p:txBody>
      </p:sp>
      <p:sp>
        <p:nvSpPr>
          <p:cNvPr id="1004" name="Google Shape;1004;p53"/>
          <p:cNvSpPr/>
          <p:nvPr/>
        </p:nvSpPr>
        <p:spPr>
          <a:xfrm>
            <a:off x="3099960" y="858982"/>
            <a:ext cx="540000" cy="535709"/>
          </a:xfrm>
          <a:prstGeom prst="ellipse">
            <a:avLst/>
          </a:prstGeom>
          <a:solidFill>
            <a:srgbClr val="F2F2F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
        <p:nvSpPr>
          <p:cNvPr id="1005" name="Google Shape;1005;p53"/>
          <p:cNvSpPr/>
          <p:nvPr/>
        </p:nvSpPr>
        <p:spPr>
          <a:xfrm>
            <a:off x="89900" y="858982"/>
            <a:ext cx="1616364" cy="535709"/>
          </a:xfrm>
          <a:prstGeom prst="round1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300" b="0" i="0" u="none" strike="noStrike" cap="none">
                <a:solidFill>
                  <a:srgbClr val="000000"/>
                </a:solidFill>
                <a:latin typeface="Arial"/>
                <a:ea typeface="Arial"/>
                <a:cs typeface="Arial"/>
                <a:sym typeface="Arial"/>
              </a:rPr>
              <a:t>Traffic</a:t>
            </a:r>
            <a:endParaRPr/>
          </a:p>
        </p:txBody>
      </p:sp>
      <p:sp>
        <p:nvSpPr>
          <p:cNvPr id="1006" name="Google Shape;1006;p53"/>
          <p:cNvSpPr/>
          <p:nvPr/>
        </p:nvSpPr>
        <p:spPr>
          <a:xfrm>
            <a:off x="1291172" y="858982"/>
            <a:ext cx="540000" cy="535709"/>
          </a:xfrm>
          <a:prstGeom prst="ellipse">
            <a:avLst/>
          </a:prstGeom>
          <a:solidFill>
            <a:srgbClr val="F2F2F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sp>
        <p:nvSpPr>
          <p:cNvPr id="1009" name="Google Shape;1009;p53"/>
          <p:cNvSpPr/>
          <p:nvPr/>
        </p:nvSpPr>
        <p:spPr>
          <a:xfrm>
            <a:off x="89900" y="1533097"/>
            <a:ext cx="1616400" cy="3459300"/>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a:p>
          <a:p>
            <a:pPr marL="0" marR="0" lvl="0" indent="0" algn="ctr" rtl="0">
              <a:lnSpc>
                <a:spcPct val="100000"/>
              </a:lnSpc>
              <a:spcBef>
                <a:spcPts val="0"/>
              </a:spcBef>
              <a:spcAft>
                <a:spcPts val="0"/>
              </a:spcAft>
              <a:buNone/>
            </a:pPr>
            <a:endParaRPr/>
          </a:p>
        </p:txBody>
      </p:sp>
      <p:sp>
        <p:nvSpPr>
          <p:cNvPr id="1010" name="Google Shape;1010;p53"/>
          <p:cNvSpPr/>
          <p:nvPr/>
        </p:nvSpPr>
        <p:spPr>
          <a:xfrm>
            <a:off x="1900427" y="1533097"/>
            <a:ext cx="1616364" cy="3459438"/>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457200" marR="0" lvl="0" indent="0" algn="ctr" rtl="0">
              <a:lnSpc>
                <a:spcPct val="100000"/>
              </a:lnSpc>
              <a:spcBef>
                <a:spcPts val="0"/>
              </a:spcBef>
              <a:spcAft>
                <a:spcPts val="0"/>
              </a:spcAft>
              <a:buNone/>
            </a:pPr>
            <a:endParaRPr/>
          </a:p>
        </p:txBody>
      </p:sp>
      <p:sp>
        <p:nvSpPr>
          <p:cNvPr id="1011" name="Google Shape;1011;p53"/>
          <p:cNvSpPr/>
          <p:nvPr/>
        </p:nvSpPr>
        <p:spPr>
          <a:xfrm>
            <a:off x="3710954" y="1533097"/>
            <a:ext cx="1616364" cy="3459438"/>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12" name="Google Shape;1012;p53"/>
          <p:cNvSpPr/>
          <p:nvPr/>
        </p:nvSpPr>
        <p:spPr>
          <a:xfrm>
            <a:off x="5505927" y="1122455"/>
            <a:ext cx="1291639" cy="236375"/>
          </a:xfrm>
          <a:prstGeom prst="round1Rect">
            <a:avLst>
              <a:gd name="adj" fmla="val 16667"/>
            </a:avLst>
          </a:prstGeom>
          <a:solidFill>
            <a:srgbClr val="F2F2F2"/>
          </a:solidFill>
          <a:ln>
            <a:noFill/>
          </a:ln>
        </p:spPr>
        <p:txBody>
          <a:bodyPr spcFirstLastPara="1" wrap="square" lIns="0" tIns="45700" rIns="91425" bIns="45700" anchor="ctr" anchorCtr="0">
            <a:noAutofit/>
          </a:bodyPr>
          <a:lstStyle/>
          <a:p>
            <a:pPr marL="0" marR="0" lvl="0" indent="0" algn="l" rtl="0">
              <a:lnSpc>
                <a:spcPct val="100000"/>
              </a:lnSpc>
              <a:spcBef>
                <a:spcPts val="0"/>
              </a:spcBef>
              <a:spcAft>
                <a:spcPts val="0"/>
              </a:spcAft>
              <a:buNone/>
            </a:pPr>
            <a:r>
              <a:rPr lang="en" sz="1400" b="0" i="0" u="none" strike="noStrike" cap="none">
                <a:solidFill>
                  <a:srgbClr val="000000"/>
                </a:solidFill>
                <a:latin typeface="Arial"/>
                <a:ea typeface="Arial"/>
                <a:cs typeface="Arial"/>
                <a:sym typeface="Arial"/>
              </a:rPr>
              <a:t>Characteristics</a:t>
            </a:r>
            <a:endParaRPr sz="1400" b="0" i="0" u="none" strike="noStrike" cap="none">
              <a:solidFill>
                <a:srgbClr val="000000"/>
              </a:solidFill>
              <a:latin typeface="Arial"/>
              <a:ea typeface="Arial"/>
              <a:cs typeface="Arial"/>
              <a:sym typeface="Arial"/>
            </a:endParaRPr>
          </a:p>
        </p:txBody>
      </p:sp>
      <p:sp>
        <p:nvSpPr>
          <p:cNvPr id="1013" name="Google Shape;1013;p53"/>
          <p:cNvSpPr/>
          <p:nvPr/>
        </p:nvSpPr>
        <p:spPr>
          <a:xfrm>
            <a:off x="5521481" y="1533097"/>
            <a:ext cx="1616364" cy="3459438"/>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1014" name="Google Shape;1014;p53"/>
          <p:cNvSpPr/>
          <p:nvPr/>
        </p:nvSpPr>
        <p:spPr>
          <a:xfrm>
            <a:off x="7332009" y="1533097"/>
            <a:ext cx="1616364" cy="3459438"/>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p:txBody>
      </p:sp>
      <p:pic>
        <p:nvPicPr>
          <p:cNvPr id="1015" name="Google Shape;1015;p53"/>
          <p:cNvPicPr preferRelativeResize="0"/>
          <p:nvPr/>
        </p:nvPicPr>
        <p:blipFill rotWithShape="1">
          <a:blip r:embed="rId3">
            <a:alphaModFix/>
          </a:blip>
          <a:srcRect/>
          <a:stretch/>
        </p:blipFill>
        <p:spPr>
          <a:xfrm>
            <a:off x="1381777" y="947295"/>
            <a:ext cx="377555" cy="377555"/>
          </a:xfrm>
          <a:prstGeom prst="rect">
            <a:avLst/>
          </a:prstGeom>
          <a:noFill/>
          <a:ln>
            <a:noFill/>
          </a:ln>
        </p:spPr>
      </p:pic>
      <p:pic>
        <p:nvPicPr>
          <p:cNvPr id="1016" name="Google Shape;1016;p53"/>
          <p:cNvPicPr preferRelativeResize="0"/>
          <p:nvPr/>
        </p:nvPicPr>
        <p:blipFill rotWithShape="1">
          <a:blip r:embed="rId4">
            <a:alphaModFix/>
          </a:blip>
          <a:srcRect/>
          <a:stretch/>
        </p:blipFill>
        <p:spPr>
          <a:xfrm>
            <a:off x="3133500" y="928417"/>
            <a:ext cx="415310" cy="415310"/>
          </a:xfrm>
          <a:prstGeom prst="rect">
            <a:avLst/>
          </a:prstGeom>
          <a:noFill/>
          <a:ln>
            <a:noFill/>
          </a:ln>
        </p:spPr>
      </p:pic>
      <p:pic>
        <p:nvPicPr>
          <p:cNvPr id="1017" name="Google Shape;1017;p53"/>
          <p:cNvPicPr preferRelativeResize="0"/>
          <p:nvPr/>
        </p:nvPicPr>
        <p:blipFill rotWithShape="1">
          <a:blip r:embed="rId5">
            <a:alphaModFix/>
          </a:blip>
          <a:srcRect/>
          <a:stretch/>
        </p:blipFill>
        <p:spPr>
          <a:xfrm>
            <a:off x="5007130" y="955219"/>
            <a:ext cx="343232" cy="343232"/>
          </a:xfrm>
          <a:prstGeom prst="rect">
            <a:avLst/>
          </a:prstGeom>
          <a:noFill/>
          <a:ln>
            <a:noFill/>
          </a:ln>
        </p:spPr>
      </p:pic>
      <p:sp>
        <p:nvSpPr>
          <p:cNvPr id="1018" name="Google Shape;1018;p53"/>
          <p:cNvSpPr/>
          <p:nvPr/>
        </p:nvSpPr>
        <p:spPr>
          <a:xfrm>
            <a:off x="6717535" y="858982"/>
            <a:ext cx="540000" cy="535709"/>
          </a:xfrm>
          <a:prstGeom prst="ellipse">
            <a:avLst/>
          </a:prstGeom>
          <a:solidFill>
            <a:srgbClr val="F2F2F2"/>
          </a:solidFill>
          <a:ln w="285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latin typeface="Arial"/>
              <a:ea typeface="Arial"/>
              <a:cs typeface="Arial"/>
              <a:sym typeface="Arial"/>
            </a:endParaRPr>
          </a:p>
        </p:txBody>
      </p:sp>
      <p:pic>
        <p:nvPicPr>
          <p:cNvPr id="1019" name="Google Shape;1019;p53"/>
          <p:cNvPicPr preferRelativeResize="0"/>
          <p:nvPr/>
        </p:nvPicPr>
        <p:blipFill rotWithShape="1">
          <a:blip r:embed="rId6">
            <a:alphaModFix/>
          </a:blip>
          <a:srcRect/>
          <a:stretch/>
        </p:blipFill>
        <p:spPr>
          <a:xfrm>
            <a:off x="6797566" y="945415"/>
            <a:ext cx="377555" cy="377555"/>
          </a:xfrm>
          <a:prstGeom prst="rect">
            <a:avLst/>
          </a:prstGeom>
          <a:noFill/>
          <a:ln>
            <a:noFill/>
          </a:ln>
        </p:spPr>
      </p:pic>
      <p:pic>
        <p:nvPicPr>
          <p:cNvPr id="1020" name="Google Shape;1020;p53"/>
          <p:cNvPicPr preferRelativeResize="0"/>
          <p:nvPr/>
        </p:nvPicPr>
        <p:blipFill rotWithShape="1">
          <a:blip r:embed="rId7">
            <a:alphaModFix/>
          </a:blip>
          <a:srcRect/>
          <a:stretch/>
        </p:blipFill>
        <p:spPr>
          <a:xfrm>
            <a:off x="8681887" y="987000"/>
            <a:ext cx="312029" cy="312029"/>
          </a:xfrm>
          <a:prstGeom prst="rect">
            <a:avLst/>
          </a:prstGeom>
          <a:noFill/>
          <a:ln>
            <a:noFill/>
          </a:ln>
        </p:spPr>
      </p:pic>
      <p:sp>
        <p:nvSpPr>
          <p:cNvPr id="1021" name="Google Shape;1021;p53"/>
          <p:cNvSpPr txBox="1"/>
          <p:nvPr/>
        </p:nvSpPr>
        <p:spPr>
          <a:xfrm>
            <a:off x="1997163" y="1663025"/>
            <a:ext cx="1422900" cy="241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rgbClr val="38761D"/>
                </a:solidFill>
              </a:rPr>
              <a:t>•</a:t>
            </a:r>
            <a:r>
              <a:rPr lang="en">
                <a:solidFill>
                  <a:srgbClr val="38761D"/>
                </a:solidFill>
              </a:rPr>
              <a:t>Precipitation</a:t>
            </a:r>
            <a:endParaRPr>
              <a:solidFill>
                <a:srgbClr val="38761D"/>
              </a:solidFill>
            </a:endParaRPr>
          </a:p>
          <a:p>
            <a:pPr marL="0" lvl="0" indent="0" algn="l" rtl="0">
              <a:lnSpc>
                <a:spcPct val="115000"/>
              </a:lnSpc>
              <a:spcBef>
                <a:spcPts val="0"/>
              </a:spcBef>
              <a:spcAft>
                <a:spcPts val="0"/>
              </a:spcAft>
              <a:buNone/>
            </a:pPr>
            <a:r>
              <a:rPr lang="en" sz="1200">
                <a:solidFill>
                  <a:srgbClr val="38761D"/>
                </a:solidFill>
              </a:rPr>
              <a:t>•</a:t>
            </a:r>
            <a:r>
              <a:rPr lang="en">
                <a:solidFill>
                  <a:srgbClr val="38761D"/>
                </a:solidFill>
              </a:rPr>
              <a:t>Windspeed</a:t>
            </a:r>
            <a:endParaRPr>
              <a:solidFill>
                <a:srgbClr val="38761D"/>
              </a:solidFill>
            </a:endParaRPr>
          </a:p>
          <a:p>
            <a:pPr marL="0" lvl="0" indent="0" algn="l" rtl="0">
              <a:lnSpc>
                <a:spcPct val="115000"/>
              </a:lnSpc>
              <a:spcBef>
                <a:spcPts val="0"/>
              </a:spcBef>
              <a:spcAft>
                <a:spcPts val="0"/>
              </a:spcAft>
              <a:buNone/>
            </a:pPr>
            <a:r>
              <a:rPr lang="en" sz="1200">
                <a:solidFill>
                  <a:srgbClr val="38761D"/>
                </a:solidFill>
              </a:rPr>
              <a:t>•</a:t>
            </a:r>
            <a:r>
              <a:rPr lang="en">
                <a:solidFill>
                  <a:srgbClr val="38761D"/>
                </a:solidFill>
              </a:rPr>
              <a:t>Cloud cover</a:t>
            </a:r>
            <a:endParaRPr>
              <a:solidFill>
                <a:srgbClr val="38761D"/>
              </a:solidFill>
            </a:endParaRPr>
          </a:p>
          <a:p>
            <a:pPr marL="0" lvl="0" indent="0" algn="l" rtl="0">
              <a:lnSpc>
                <a:spcPct val="115000"/>
              </a:lnSpc>
              <a:spcBef>
                <a:spcPts val="0"/>
              </a:spcBef>
              <a:spcAft>
                <a:spcPts val="0"/>
              </a:spcAft>
              <a:buNone/>
            </a:pPr>
            <a:r>
              <a:rPr lang="en" sz="1200">
                <a:solidFill>
                  <a:srgbClr val="6AA84F"/>
                </a:solidFill>
              </a:rPr>
              <a:t>•</a:t>
            </a:r>
            <a:r>
              <a:rPr lang="en">
                <a:solidFill>
                  <a:srgbClr val="6AA84F"/>
                </a:solidFill>
              </a:rPr>
              <a:t>Visibility</a:t>
            </a:r>
            <a:endParaRPr>
              <a:solidFill>
                <a:srgbClr val="6AA84F"/>
              </a:solidFill>
            </a:endParaRPr>
          </a:p>
          <a:p>
            <a:pPr marL="0" lvl="0" indent="0" algn="l" rtl="0">
              <a:lnSpc>
                <a:spcPct val="115000"/>
              </a:lnSpc>
              <a:spcBef>
                <a:spcPts val="0"/>
              </a:spcBef>
              <a:spcAft>
                <a:spcPts val="0"/>
              </a:spcAft>
              <a:buNone/>
            </a:pPr>
            <a:r>
              <a:rPr lang="en" sz="1200">
                <a:solidFill>
                  <a:srgbClr val="6AA84F"/>
                </a:solidFill>
              </a:rPr>
              <a:t>•</a:t>
            </a:r>
            <a:r>
              <a:rPr lang="en">
                <a:solidFill>
                  <a:srgbClr val="6AA84F"/>
                </a:solidFill>
              </a:rPr>
              <a:t>Pressure</a:t>
            </a:r>
            <a:endParaRPr>
              <a:solidFill>
                <a:srgbClr val="6AA84F"/>
              </a:solidFill>
            </a:endParaRPr>
          </a:p>
          <a:p>
            <a:pPr marL="0" lvl="0" indent="0" algn="l" rtl="0">
              <a:lnSpc>
                <a:spcPct val="115000"/>
              </a:lnSpc>
              <a:spcBef>
                <a:spcPts val="0"/>
              </a:spcBef>
              <a:spcAft>
                <a:spcPts val="0"/>
              </a:spcAft>
              <a:buNone/>
            </a:pPr>
            <a:r>
              <a:rPr lang="en" sz="1200">
                <a:solidFill>
                  <a:srgbClr val="93C47D"/>
                </a:solidFill>
              </a:rPr>
              <a:t>•</a:t>
            </a:r>
            <a:r>
              <a:rPr lang="en">
                <a:solidFill>
                  <a:srgbClr val="93C47D"/>
                </a:solidFill>
              </a:rPr>
              <a:t>Temperature</a:t>
            </a:r>
            <a:endParaRPr>
              <a:solidFill>
                <a:srgbClr val="93C47D"/>
              </a:solidFill>
            </a:endParaRPr>
          </a:p>
          <a:p>
            <a:pPr marL="0" lvl="0" indent="0" algn="l" rtl="0">
              <a:lnSpc>
                <a:spcPct val="115000"/>
              </a:lnSpc>
              <a:spcBef>
                <a:spcPts val="0"/>
              </a:spcBef>
              <a:spcAft>
                <a:spcPts val="0"/>
              </a:spcAft>
              <a:buNone/>
            </a:pPr>
            <a:r>
              <a:rPr lang="en" sz="1200">
                <a:solidFill>
                  <a:srgbClr val="93C47D"/>
                </a:solidFill>
              </a:rPr>
              <a:t>•</a:t>
            </a:r>
            <a:r>
              <a:rPr lang="en">
                <a:solidFill>
                  <a:srgbClr val="93C47D"/>
                </a:solidFill>
              </a:rPr>
              <a:t>Humidity</a:t>
            </a:r>
            <a:endParaRPr>
              <a:solidFill>
                <a:srgbClr val="93C47D"/>
              </a:solidFill>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endParaRPr/>
          </a:p>
          <a:p>
            <a:pPr marL="0" lvl="0" indent="0" algn="l" rtl="0">
              <a:spcBef>
                <a:spcPts val="0"/>
              </a:spcBef>
              <a:spcAft>
                <a:spcPts val="0"/>
              </a:spcAft>
              <a:buNone/>
            </a:pPr>
            <a:endParaRPr sz="1200">
              <a:latin typeface="Nunito"/>
              <a:ea typeface="Nunito"/>
              <a:cs typeface="Nunito"/>
              <a:sym typeface="Nunito"/>
            </a:endParaRPr>
          </a:p>
        </p:txBody>
      </p:sp>
      <p:sp>
        <p:nvSpPr>
          <p:cNvPr id="1022" name="Google Shape;1022;p53"/>
          <p:cNvSpPr txBox="1"/>
          <p:nvPr/>
        </p:nvSpPr>
        <p:spPr>
          <a:xfrm>
            <a:off x="3807688" y="1644550"/>
            <a:ext cx="1422900" cy="1595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•Euclidean distance between every stand and the runway</a:t>
            </a:r>
            <a:endParaRPr dirty="0"/>
          </a:p>
          <a:p>
            <a:pPr marL="0" lvl="0" indent="0" algn="l" rtl="0">
              <a:spcBef>
                <a:spcPts val="0"/>
              </a:spcBef>
              <a:spcAft>
                <a:spcPts val="0"/>
              </a:spcAft>
              <a:buNone/>
            </a:pPr>
            <a:endParaRPr sz="1200" dirty="0">
              <a:latin typeface="Nunito"/>
              <a:ea typeface="Nunito"/>
              <a:cs typeface="Nunito"/>
              <a:sym typeface="Nunito"/>
            </a:endParaRPr>
          </a:p>
        </p:txBody>
      </p:sp>
      <p:sp>
        <p:nvSpPr>
          <p:cNvPr id="1023" name="Google Shape;1023;p53"/>
          <p:cNvSpPr txBox="1"/>
          <p:nvPr/>
        </p:nvSpPr>
        <p:spPr>
          <a:xfrm>
            <a:off x="3807688" y="3338950"/>
            <a:ext cx="1422900" cy="130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•Combination of different stands and runways are key factor</a:t>
            </a:r>
            <a:endParaRPr/>
          </a:p>
          <a:p>
            <a:pPr marL="0" lvl="0" indent="0" algn="l" rtl="0">
              <a:spcBef>
                <a:spcPts val="0"/>
              </a:spcBef>
              <a:spcAft>
                <a:spcPts val="0"/>
              </a:spcAft>
              <a:buNone/>
            </a:pPr>
            <a:endParaRPr sz="1200">
              <a:latin typeface="Nunito"/>
              <a:ea typeface="Nunito"/>
              <a:cs typeface="Nunito"/>
              <a:sym typeface="Nunito"/>
            </a:endParaRPr>
          </a:p>
        </p:txBody>
      </p:sp>
      <p:sp>
        <p:nvSpPr>
          <p:cNvPr id="1024" name="Google Shape;1024;p53"/>
          <p:cNvSpPr txBox="1"/>
          <p:nvPr/>
        </p:nvSpPr>
        <p:spPr>
          <a:xfrm>
            <a:off x="5584600" y="1644550"/>
            <a:ext cx="1522200" cy="181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rgbClr val="38761D"/>
                </a:solidFill>
              </a:rPr>
              <a:t>•Length</a:t>
            </a:r>
            <a:endParaRPr dirty="0">
              <a:solidFill>
                <a:srgbClr val="38761D"/>
              </a:solidFill>
            </a:endParaRPr>
          </a:p>
          <a:p>
            <a:pPr marL="0" lvl="0" indent="0" algn="l" rtl="0">
              <a:lnSpc>
                <a:spcPct val="115000"/>
              </a:lnSpc>
              <a:spcBef>
                <a:spcPts val="0"/>
              </a:spcBef>
              <a:spcAft>
                <a:spcPts val="0"/>
              </a:spcAft>
              <a:buNone/>
            </a:pPr>
            <a:r>
              <a:rPr lang="en" dirty="0">
                <a:solidFill>
                  <a:srgbClr val="38761D"/>
                </a:solidFill>
              </a:rPr>
              <a:t>•Wingspan</a:t>
            </a:r>
            <a:endParaRPr dirty="0">
              <a:solidFill>
                <a:srgbClr val="38761D"/>
              </a:solidFill>
            </a:endParaRPr>
          </a:p>
          <a:p>
            <a:pPr marL="0" lvl="0" indent="0" algn="l" rtl="0">
              <a:lnSpc>
                <a:spcPct val="115000"/>
              </a:lnSpc>
              <a:spcBef>
                <a:spcPts val="0"/>
              </a:spcBef>
              <a:spcAft>
                <a:spcPts val="0"/>
              </a:spcAft>
              <a:buNone/>
            </a:pPr>
            <a:r>
              <a:rPr lang="en" dirty="0">
                <a:solidFill>
                  <a:srgbClr val="6AA84F"/>
                </a:solidFill>
              </a:rPr>
              <a:t>•n° Engines</a:t>
            </a:r>
            <a:endParaRPr dirty="0">
              <a:solidFill>
                <a:srgbClr val="6AA84F"/>
              </a:solidFill>
            </a:endParaRPr>
          </a:p>
          <a:p>
            <a:pPr marL="0" lvl="0" indent="0" algn="l" rtl="0">
              <a:lnSpc>
                <a:spcPct val="115000"/>
              </a:lnSpc>
              <a:spcBef>
                <a:spcPts val="0"/>
              </a:spcBef>
              <a:spcAft>
                <a:spcPts val="0"/>
              </a:spcAft>
              <a:buNone/>
            </a:pPr>
            <a:r>
              <a:rPr lang="en" dirty="0">
                <a:solidFill>
                  <a:srgbClr val="6AA84F"/>
                </a:solidFill>
              </a:rPr>
              <a:t>•Model</a:t>
            </a:r>
            <a:endParaRPr dirty="0">
              <a:solidFill>
                <a:srgbClr val="6AA84F"/>
              </a:solidFill>
            </a:endParaRPr>
          </a:p>
          <a:p>
            <a:pPr marL="0" lvl="0" indent="0" algn="l" rtl="0">
              <a:lnSpc>
                <a:spcPct val="115000"/>
              </a:lnSpc>
              <a:spcBef>
                <a:spcPts val="0"/>
              </a:spcBef>
              <a:spcAft>
                <a:spcPts val="0"/>
              </a:spcAft>
              <a:buNone/>
            </a:pPr>
            <a:r>
              <a:rPr lang="en" dirty="0">
                <a:solidFill>
                  <a:srgbClr val="6AA84F"/>
                </a:solidFill>
              </a:rPr>
              <a:t>•Movement     type </a:t>
            </a:r>
            <a:r>
              <a:rPr lang="en" dirty="0"/>
              <a:t>  </a:t>
            </a:r>
            <a:endParaRPr dirty="0"/>
          </a:p>
          <a:p>
            <a:pPr marL="0" lvl="0" indent="0" algn="l" rtl="0">
              <a:spcBef>
                <a:spcPts val="0"/>
              </a:spcBef>
              <a:spcAft>
                <a:spcPts val="0"/>
              </a:spcAft>
              <a:buNone/>
            </a:pPr>
            <a:endParaRPr sz="1200" dirty="0">
              <a:latin typeface="Nunito"/>
              <a:ea typeface="Nunito"/>
              <a:cs typeface="Nunito"/>
              <a:sym typeface="Nunito"/>
            </a:endParaRPr>
          </a:p>
        </p:txBody>
      </p:sp>
      <p:sp>
        <p:nvSpPr>
          <p:cNvPr id="1025" name="Google Shape;1025;p53"/>
          <p:cNvSpPr txBox="1"/>
          <p:nvPr/>
        </p:nvSpPr>
        <p:spPr>
          <a:xfrm>
            <a:off x="89875" y="1674300"/>
            <a:ext cx="1616400" cy="14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38761D"/>
                </a:solidFill>
              </a:rPr>
              <a:t>N</a:t>
            </a:r>
            <a:r>
              <a:rPr lang="en" sz="1200" dirty="0"/>
              <a:t>: For a given plane x, </a:t>
            </a:r>
            <a:r>
              <a:rPr lang="en" sz="1200" dirty="0" err="1"/>
              <a:t>N</a:t>
            </a:r>
            <a:r>
              <a:rPr lang="en" sz="1200" baseline="-25000" dirty="0" err="1"/>
              <a:t>x</a:t>
            </a:r>
            <a:r>
              <a:rPr lang="en" sz="1200" dirty="0"/>
              <a:t> represents</a:t>
            </a:r>
            <a:r>
              <a:rPr lang="en" sz="1200" dirty="0">
                <a:solidFill>
                  <a:srgbClr val="38761D"/>
                </a:solidFill>
              </a:rPr>
              <a:t> the number of planes taxiing at time </a:t>
            </a:r>
            <a:r>
              <a:rPr lang="en" sz="1200" dirty="0" err="1">
                <a:solidFill>
                  <a:srgbClr val="38761D"/>
                </a:solidFill>
              </a:rPr>
              <a:t>AOBT</a:t>
            </a:r>
            <a:r>
              <a:rPr lang="en" sz="1200" baseline="-25000" dirty="0" err="1">
                <a:solidFill>
                  <a:srgbClr val="38761D"/>
                </a:solidFill>
              </a:rPr>
              <a:t>x</a:t>
            </a:r>
            <a:r>
              <a:rPr lang="en" sz="1200" dirty="0">
                <a:solidFill>
                  <a:srgbClr val="38761D"/>
                </a:solidFill>
              </a:rPr>
              <a:t>(</a:t>
            </a:r>
            <a:r>
              <a:rPr lang="en" sz="1200" dirty="0" err="1">
                <a:solidFill>
                  <a:srgbClr val="38761D"/>
                </a:solidFill>
              </a:rPr>
              <a:t>inc</a:t>
            </a:r>
            <a:r>
              <a:rPr lang="en" sz="1200" dirty="0">
                <a:solidFill>
                  <a:srgbClr val="38761D"/>
                </a:solidFill>
              </a:rPr>
              <a:t>)</a:t>
            </a:r>
            <a:endParaRPr sz="1200" dirty="0">
              <a:solidFill>
                <a:srgbClr val="38761D"/>
              </a:solidFill>
            </a:endParaRPr>
          </a:p>
          <a:p>
            <a:pPr marL="0" lvl="0" indent="0" algn="l" rtl="0">
              <a:spcBef>
                <a:spcPts val="0"/>
              </a:spcBef>
              <a:spcAft>
                <a:spcPts val="0"/>
              </a:spcAft>
              <a:buNone/>
            </a:pPr>
            <a:endParaRPr sz="1200" dirty="0">
              <a:latin typeface="Nunito"/>
              <a:ea typeface="Nunito"/>
              <a:cs typeface="Nunito"/>
              <a:sym typeface="Nunito"/>
            </a:endParaRPr>
          </a:p>
        </p:txBody>
      </p:sp>
      <p:sp>
        <p:nvSpPr>
          <p:cNvPr id="1026" name="Google Shape;1026;p53"/>
          <p:cNvSpPr txBox="1"/>
          <p:nvPr/>
        </p:nvSpPr>
        <p:spPr>
          <a:xfrm>
            <a:off x="89875" y="3214450"/>
            <a:ext cx="1616400" cy="14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dirty="0">
                <a:solidFill>
                  <a:srgbClr val="38761D"/>
                </a:solidFill>
              </a:rPr>
              <a:t>Q</a:t>
            </a:r>
            <a:r>
              <a:rPr lang="en" sz="1200" dirty="0"/>
              <a:t>: For a given plane x, </a:t>
            </a:r>
            <a:r>
              <a:rPr lang="en" sz="1200" dirty="0" err="1"/>
              <a:t>Q</a:t>
            </a:r>
            <a:r>
              <a:rPr lang="en" sz="1200" baseline="-25000" dirty="0" err="1"/>
              <a:t>x</a:t>
            </a:r>
            <a:r>
              <a:rPr lang="en" sz="1200" dirty="0"/>
              <a:t> represents the </a:t>
            </a:r>
            <a:r>
              <a:rPr lang="en" sz="1200" dirty="0">
                <a:solidFill>
                  <a:srgbClr val="38761D"/>
                </a:solidFill>
              </a:rPr>
              <a:t>number of planes taking off while x is taxiing</a:t>
            </a:r>
            <a:r>
              <a:rPr lang="en" sz="1200" dirty="0"/>
              <a:t>.</a:t>
            </a:r>
            <a:endParaRPr sz="1200" dirty="0"/>
          </a:p>
          <a:p>
            <a:pPr marL="0" lvl="0" indent="0" algn="l" rtl="0">
              <a:spcBef>
                <a:spcPts val="0"/>
              </a:spcBef>
              <a:spcAft>
                <a:spcPts val="0"/>
              </a:spcAft>
              <a:buNone/>
            </a:pPr>
            <a:endParaRPr sz="1200" dirty="0">
              <a:solidFill>
                <a:srgbClr val="92D050"/>
              </a:solidFill>
            </a:endParaRPr>
          </a:p>
        </p:txBody>
      </p:sp>
      <p:sp>
        <p:nvSpPr>
          <p:cNvPr id="1027" name="Google Shape;1027;p53"/>
          <p:cNvSpPr txBox="1"/>
          <p:nvPr/>
        </p:nvSpPr>
        <p:spPr>
          <a:xfrm>
            <a:off x="7419325" y="1676600"/>
            <a:ext cx="1522200" cy="14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Cyclic transformation of the following time variables:</a:t>
            </a:r>
            <a:endParaRPr dirty="0"/>
          </a:p>
          <a:p>
            <a:pPr marL="0" lvl="0" indent="0" algn="l" rtl="0">
              <a:spcBef>
                <a:spcPts val="0"/>
              </a:spcBef>
              <a:spcAft>
                <a:spcPts val="0"/>
              </a:spcAft>
              <a:buNone/>
            </a:pPr>
            <a:endParaRPr sz="1200" dirty="0">
              <a:latin typeface="Nunito"/>
              <a:ea typeface="Nunito"/>
              <a:cs typeface="Nunito"/>
              <a:sym typeface="Nunito"/>
            </a:endParaRPr>
          </a:p>
        </p:txBody>
      </p:sp>
      <p:sp>
        <p:nvSpPr>
          <p:cNvPr id="1028" name="Google Shape;1028;p53"/>
          <p:cNvSpPr txBox="1"/>
          <p:nvPr/>
        </p:nvSpPr>
        <p:spPr>
          <a:xfrm>
            <a:off x="7536775" y="2750350"/>
            <a:ext cx="1145100" cy="1426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a:t>
            </a:r>
            <a:r>
              <a:rPr lang="en" dirty="0">
                <a:solidFill>
                  <a:srgbClr val="38761D"/>
                </a:solidFill>
              </a:rPr>
              <a:t>Hour</a:t>
            </a:r>
            <a:endParaRPr dirty="0"/>
          </a:p>
          <a:p>
            <a:pPr marL="0" lvl="0" indent="0" algn="l" rtl="0">
              <a:lnSpc>
                <a:spcPct val="115000"/>
              </a:lnSpc>
              <a:spcBef>
                <a:spcPts val="0"/>
              </a:spcBef>
              <a:spcAft>
                <a:spcPts val="0"/>
              </a:spcAft>
              <a:buNone/>
            </a:pPr>
            <a:r>
              <a:rPr lang="en" dirty="0">
                <a:solidFill>
                  <a:srgbClr val="6AA84F"/>
                </a:solidFill>
              </a:rPr>
              <a:t>•Day of the week</a:t>
            </a:r>
            <a:endParaRPr dirty="0">
              <a:solidFill>
                <a:srgbClr val="6AA84F"/>
              </a:solidFill>
            </a:endParaRPr>
          </a:p>
          <a:p>
            <a:pPr marL="0" lvl="0" indent="0" algn="l" rtl="0">
              <a:lnSpc>
                <a:spcPct val="115000"/>
              </a:lnSpc>
              <a:spcBef>
                <a:spcPts val="0"/>
              </a:spcBef>
              <a:spcAft>
                <a:spcPts val="0"/>
              </a:spcAft>
              <a:buNone/>
            </a:pPr>
            <a:r>
              <a:rPr lang="en" dirty="0">
                <a:solidFill>
                  <a:srgbClr val="6AA84F"/>
                </a:solidFill>
              </a:rPr>
              <a:t>•Month</a:t>
            </a:r>
            <a:endParaRPr dirty="0">
              <a:solidFill>
                <a:srgbClr val="6AA84F"/>
              </a:solidFill>
            </a:endParaRPr>
          </a:p>
          <a:p>
            <a:pPr marL="0" lvl="0" indent="0" algn="l" rtl="0">
              <a:lnSpc>
                <a:spcPct val="115000"/>
              </a:lnSpc>
              <a:spcBef>
                <a:spcPts val="0"/>
              </a:spcBef>
              <a:spcAft>
                <a:spcPts val="0"/>
              </a:spcAft>
              <a:buNone/>
            </a:pPr>
            <a:r>
              <a:rPr lang="en" dirty="0">
                <a:solidFill>
                  <a:srgbClr val="6AA84F"/>
                </a:solidFill>
              </a:rPr>
              <a:t>•year</a:t>
            </a:r>
            <a:endParaRPr dirty="0">
              <a:solidFill>
                <a:srgbClr val="6AA84F"/>
              </a:solidFill>
            </a:endParaRPr>
          </a:p>
          <a:p>
            <a:pPr marL="0" lvl="0" indent="0" algn="l" rtl="0">
              <a:spcBef>
                <a:spcPts val="0"/>
              </a:spcBef>
              <a:spcAft>
                <a:spcPts val="0"/>
              </a:spcAft>
              <a:buNone/>
            </a:pPr>
            <a:endParaRPr sz="1200" dirty="0">
              <a:latin typeface="Nunito"/>
              <a:ea typeface="Nunito"/>
              <a:cs typeface="Nunito"/>
              <a:sym typeface="Nunito"/>
            </a:endParaRPr>
          </a:p>
        </p:txBody>
      </p:sp>
      <p:sp>
        <p:nvSpPr>
          <p:cNvPr id="33" name="Google Shape;587;p31">
            <a:extLst>
              <a:ext uri="{FF2B5EF4-FFF2-40B4-BE49-F238E27FC236}">
                <a16:creationId xmlns:a16="http://schemas.microsoft.com/office/drawing/2014/main" id="{F674CBA3-128F-864E-9892-FDBA690E7574}"/>
              </a:ext>
            </a:extLst>
          </p:cNvPr>
          <p:cNvSpPr txBox="1">
            <a:spLocks/>
          </p:cNvSpPr>
          <p:nvPr/>
        </p:nvSpPr>
        <p:spPr>
          <a:xfrm>
            <a:off x="802699" y="84875"/>
            <a:ext cx="8341301"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We use different variables to achieve this good performance</a:t>
            </a:r>
            <a:endParaRPr lang="fr-FR" dirty="0"/>
          </a:p>
        </p:txBody>
      </p:sp>
      <p:sp>
        <p:nvSpPr>
          <p:cNvPr id="34" name="Google Shape;648;p35">
            <a:extLst>
              <a:ext uri="{FF2B5EF4-FFF2-40B4-BE49-F238E27FC236}">
                <a16:creationId xmlns:a16="http://schemas.microsoft.com/office/drawing/2014/main" id="{33597DBF-6264-264B-9B7F-F80AB58BE241}"/>
              </a:ext>
            </a:extLst>
          </p:cNvPr>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0" i="0" u="none" strike="noStrike" cap="none" dirty="0">
                <a:solidFill>
                  <a:srgbClr val="000000"/>
                </a:solidFill>
                <a:latin typeface="Arial"/>
                <a:ea typeface="Arial"/>
                <a:cs typeface="Arial"/>
                <a:sym typeface="Arial"/>
              </a:rPr>
              <a:t>4</a:t>
            </a:r>
            <a:endParaRPr sz="2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66071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5" name="Google Shape;1035;p54"/>
          <p:cNvSpPr txBox="1"/>
          <p:nvPr/>
        </p:nvSpPr>
        <p:spPr>
          <a:xfrm>
            <a:off x="6360250" y="3413200"/>
            <a:ext cx="1137600" cy="16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a:ea typeface="Nunito"/>
              <a:cs typeface="Nunito"/>
              <a:sym typeface="Nunito"/>
            </a:endParaRPr>
          </a:p>
        </p:txBody>
      </p:sp>
      <p:sp>
        <p:nvSpPr>
          <p:cNvPr id="1036" name="Google Shape;1036;p54"/>
          <p:cNvSpPr txBox="1"/>
          <p:nvPr/>
        </p:nvSpPr>
        <p:spPr>
          <a:xfrm>
            <a:off x="1159450" y="958125"/>
            <a:ext cx="6601200" cy="1214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Nunito"/>
              <a:buChar char="●"/>
            </a:pPr>
            <a:r>
              <a:rPr lang="en" dirty="0">
                <a:latin typeface="+mn-lt"/>
                <a:ea typeface="Nunito"/>
                <a:cs typeface="Nunito"/>
                <a:sym typeface="Nunito"/>
              </a:rPr>
              <a:t>Traffic is the most significant out of all the features</a:t>
            </a:r>
            <a:endParaRPr dirty="0">
              <a:latin typeface="+mn-lt"/>
              <a:ea typeface="Nunito"/>
              <a:cs typeface="Nunito"/>
              <a:sym typeface="Nunito"/>
            </a:endParaRPr>
          </a:p>
          <a:p>
            <a:pPr marL="457200" lvl="0" indent="-317500" algn="l" rtl="0">
              <a:spcBef>
                <a:spcPts val="0"/>
              </a:spcBef>
              <a:spcAft>
                <a:spcPts val="0"/>
              </a:spcAft>
              <a:buSzPts val="1400"/>
              <a:buFont typeface="Nunito"/>
              <a:buChar char="●"/>
            </a:pPr>
            <a:r>
              <a:rPr lang="en" dirty="0">
                <a:latin typeface="+mn-lt"/>
                <a:ea typeface="Nunito"/>
                <a:cs typeface="Nunito"/>
                <a:sym typeface="Nunito"/>
              </a:rPr>
              <a:t>Taxi times of recent flights that took off also help improve model performance</a:t>
            </a:r>
            <a:endParaRPr dirty="0">
              <a:latin typeface="+mn-lt"/>
              <a:ea typeface="Nunito"/>
              <a:cs typeface="Nunito"/>
              <a:sym typeface="Nunito"/>
            </a:endParaRPr>
          </a:p>
          <a:p>
            <a:pPr marL="457200" lvl="0" indent="-317500" algn="l" rtl="0">
              <a:spcBef>
                <a:spcPts val="0"/>
              </a:spcBef>
              <a:spcAft>
                <a:spcPts val="0"/>
              </a:spcAft>
              <a:buSzPts val="1400"/>
              <a:buFont typeface="Nunito"/>
              <a:buChar char="●"/>
            </a:pPr>
            <a:r>
              <a:rPr lang="en" dirty="0">
                <a:latin typeface="+mn-lt"/>
                <a:ea typeface="Nunito"/>
                <a:cs typeface="Nunito"/>
                <a:sym typeface="Nunito"/>
              </a:rPr>
              <a:t>Aircraft Type and Weather variables have a comparatively lower importance</a:t>
            </a:r>
            <a:endParaRPr dirty="0">
              <a:latin typeface="+mn-lt"/>
              <a:ea typeface="Nunito"/>
              <a:cs typeface="Nunito"/>
              <a:sym typeface="Nunito"/>
            </a:endParaRPr>
          </a:p>
        </p:txBody>
      </p:sp>
      <p:pic>
        <p:nvPicPr>
          <p:cNvPr id="1037" name="Google Shape;1037;p54"/>
          <p:cNvPicPr preferRelativeResize="0"/>
          <p:nvPr/>
        </p:nvPicPr>
        <p:blipFill>
          <a:blip r:embed="rId3">
            <a:alphaModFix/>
          </a:blip>
          <a:stretch>
            <a:fillRect/>
          </a:stretch>
        </p:blipFill>
        <p:spPr>
          <a:xfrm>
            <a:off x="457200" y="2110350"/>
            <a:ext cx="8107649" cy="2669050"/>
          </a:xfrm>
          <a:prstGeom prst="rect">
            <a:avLst/>
          </a:prstGeom>
          <a:noFill/>
          <a:ln>
            <a:noFill/>
          </a:ln>
        </p:spPr>
      </p:pic>
      <p:sp>
        <p:nvSpPr>
          <p:cNvPr id="7" name="Google Shape;587;p31">
            <a:extLst>
              <a:ext uri="{FF2B5EF4-FFF2-40B4-BE49-F238E27FC236}">
                <a16:creationId xmlns:a16="http://schemas.microsoft.com/office/drawing/2014/main" id="{1CA69CA9-ADF5-4A45-B6C1-D492AB03C404}"/>
              </a:ext>
            </a:extLst>
          </p:cNvPr>
          <p:cNvSpPr txBox="1">
            <a:spLocks/>
          </p:cNvSpPr>
          <p:nvPr/>
        </p:nvSpPr>
        <p:spPr>
          <a:xfrm>
            <a:off x="802699"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The most important variables</a:t>
            </a:r>
            <a:endParaRPr lang="fr-FR" dirty="0"/>
          </a:p>
        </p:txBody>
      </p:sp>
      <p:sp>
        <p:nvSpPr>
          <p:cNvPr id="8" name="Google Shape;648;p35">
            <a:extLst>
              <a:ext uri="{FF2B5EF4-FFF2-40B4-BE49-F238E27FC236}">
                <a16:creationId xmlns:a16="http://schemas.microsoft.com/office/drawing/2014/main" id="{7543F38E-75DD-464A-BE41-A36AB72E90BC}"/>
              </a:ext>
            </a:extLst>
          </p:cNvPr>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0" i="0" u="none" strike="noStrike" cap="none" dirty="0">
                <a:solidFill>
                  <a:srgbClr val="000000"/>
                </a:solidFill>
                <a:latin typeface="Arial"/>
                <a:ea typeface="Arial"/>
                <a:cs typeface="Arial"/>
                <a:sym typeface="Arial"/>
              </a:rPr>
              <a:t>4</a:t>
            </a:r>
            <a:endParaRPr sz="2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11961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4" name="Google Shape;1044;p55"/>
          <p:cNvSpPr txBox="1"/>
          <p:nvPr/>
        </p:nvSpPr>
        <p:spPr>
          <a:xfrm>
            <a:off x="744925" y="739338"/>
            <a:ext cx="3180600" cy="41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Qualitative Variables</a:t>
            </a:r>
            <a:endParaRPr sz="1800"/>
          </a:p>
          <a:p>
            <a:pPr marL="0" lvl="0" indent="0" algn="l" rtl="0">
              <a:spcBef>
                <a:spcPts val="0"/>
              </a:spcBef>
              <a:spcAft>
                <a:spcPts val="0"/>
              </a:spcAft>
              <a:buNone/>
            </a:pPr>
            <a:endParaRPr/>
          </a:p>
        </p:txBody>
      </p:sp>
      <p:pic>
        <p:nvPicPr>
          <p:cNvPr id="1045" name="Google Shape;1045;p55"/>
          <p:cNvPicPr preferRelativeResize="0"/>
          <p:nvPr/>
        </p:nvPicPr>
        <p:blipFill>
          <a:blip r:embed="rId3">
            <a:alphaModFix/>
          </a:blip>
          <a:stretch>
            <a:fillRect/>
          </a:stretch>
        </p:blipFill>
        <p:spPr>
          <a:xfrm>
            <a:off x="217700" y="1197500"/>
            <a:ext cx="4752975" cy="3095625"/>
          </a:xfrm>
          <a:prstGeom prst="rect">
            <a:avLst/>
          </a:prstGeom>
          <a:noFill/>
          <a:ln>
            <a:noFill/>
          </a:ln>
        </p:spPr>
      </p:pic>
      <p:sp>
        <p:nvSpPr>
          <p:cNvPr id="1046" name="Google Shape;1046;p55"/>
          <p:cNvSpPr txBox="1"/>
          <p:nvPr/>
        </p:nvSpPr>
        <p:spPr>
          <a:xfrm>
            <a:off x="744925" y="4268525"/>
            <a:ext cx="4173900" cy="41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There is a correlation between the weather condition and Taxi-out time. The worse the weather, the more the Taxi-out time</a:t>
            </a:r>
            <a:endParaRPr dirty="0"/>
          </a:p>
          <a:p>
            <a:pPr marL="0" lvl="0" indent="0" algn="l" rtl="0">
              <a:spcBef>
                <a:spcPts val="0"/>
              </a:spcBef>
              <a:spcAft>
                <a:spcPts val="0"/>
              </a:spcAft>
              <a:buNone/>
            </a:pPr>
            <a:endParaRPr dirty="0"/>
          </a:p>
        </p:txBody>
      </p:sp>
      <p:pic>
        <p:nvPicPr>
          <p:cNvPr id="1047" name="Google Shape;1047;p55"/>
          <p:cNvPicPr preferRelativeResize="0"/>
          <p:nvPr/>
        </p:nvPicPr>
        <p:blipFill>
          <a:blip r:embed="rId4">
            <a:alphaModFix/>
          </a:blip>
          <a:stretch>
            <a:fillRect/>
          </a:stretch>
        </p:blipFill>
        <p:spPr>
          <a:xfrm>
            <a:off x="5113550" y="3314763"/>
            <a:ext cx="457200" cy="457200"/>
          </a:xfrm>
          <a:prstGeom prst="rect">
            <a:avLst/>
          </a:prstGeom>
          <a:noFill/>
          <a:ln>
            <a:noFill/>
          </a:ln>
        </p:spPr>
      </p:pic>
      <p:sp>
        <p:nvSpPr>
          <p:cNvPr id="1048" name="Google Shape;1048;p55"/>
          <p:cNvSpPr txBox="1"/>
          <p:nvPr/>
        </p:nvSpPr>
        <p:spPr>
          <a:xfrm>
            <a:off x="5261750" y="798000"/>
            <a:ext cx="3346200" cy="29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Quantitative Variables</a:t>
            </a:r>
            <a:endParaRPr sz="1800"/>
          </a:p>
          <a:p>
            <a:pPr marL="0" lvl="0" indent="0" algn="l" rtl="0">
              <a:spcBef>
                <a:spcPts val="0"/>
              </a:spcBef>
              <a:spcAft>
                <a:spcPts val="0"/>
              </a:spcAft>
              <a:buNone/>
            </a:pPr>
            <a:endParaRPr/>
          </a:p>
        </p:txBody>
      </p:sp>
      <p:pic>
        <p:nvPicPr>
          <p:cNvPr id="1049" name="Google Shape;1049;p55"/>
          <p:cNvPicPr preferRelativeResize="0"/>
          <p:nvPr/>
        </p:nvPicPr>
        <p:blipFill>
          <a:blip r:embed="rId5">
            <a:alphaModFix/>
          </a:blip>
          <a:stretch>
            <a:fillRect/>
          </a:stretch>
        </p:blipFill>
        <p:spPr>
          <a:xfrm>
            <a:off x="5123075" y="1393825"/>
            <a:ext cx="438150" cy="438150"/>
          </a:xfrm>
          <a:prstGeom prst="rect">
            <a:avLst/>
          </a:prstGeom>
          <a:noFill/>
          <a:ln>
            <a:noFill/>
          </a:ln>
        </p:spPr>
      </p:pic>
      <p:sp>
        <p:nvSpPr>
          <p:cNvPr id="1050" name="Google Shape;1050;p55"/>
          <p:cNvSpPr txBox="1"/>
          <p:nvPr/>
        </p:nvSpPr>
        <p:spPr>
          <a:xfrm>
            <a:off x="5561225" y="1494700"/>
            <a:ext cx="3346200" cy="23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Wind Bearing &amp; Wind Speed</a:t>
            </a:r>
            <a:endParaRPr dirty="0"/>
          </a:p>
          <a:p>
            <a:pPr marL="0" lvl="0" indent="0" algn="l" rtl="0">
              <a:spcBef>
                <a:spcPts val="0"/>
              </a:spcBef>
              <a:spcAft>
                <a:spcPts val="0"/>
              </a:spcAft>
              <a:buNone/>
            </a:pPr>
            <a:endParaRPr dirty="0"/>
          </a:p>
        </p:txBody>
      </p:sp>
      <p:pic>
        <p:nvPicPr>
          <p:cNvPr id="1051" name="Google Shape;1051;p55"/>
          <p:cNvPicPr preferRelativeResize="0"/>
          <p:nvPr/>
        </p:nvPicPr>
        <p:blipFill>
          <a:blip r:embed="rId6">
            <a:alphaModFix/>
          </a:blip>
          <a:stretch>
            <a:fillRect/>
          </a:stretch>
        </p:blipFill>
        <p:spPr>
          <a:xfrm>
            <a:off x="5093025" y="2359050"/>
            <a:ext cx="438150" cy="428625"/>
          </a:xfrm>
          <a:prstGeom prst="rect">
            <a:avLst/>
          </a:prstGeom>
          <a:noFill/>
          <a:ln>
            <a:noFill/>
          </a:ln>
        </p:spPr>
      </p:pic>
      <p:sp>
        <p:nvSpPr>
          <p:cNvPr id="1052" name="Google Shape;1052;p55"/>
          <p:cNvSpPr txBox="1"/>
          <p:nvPr/>
        </p:nvSpPr>
        <p:spPr>
          <a:xfrm>
            <a:off x="5653525" y="2359038"/>
            <a:ext cx="2163900" cy="29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Precipitation</a:t>
            </a:r>
            <a:endParaRPr/>
          </a:p>
          <a:p>
            <a:pPr marL="0" lvl="0" indent="0" algn="l" rtl="0">
              <a:spcBef>
                <a:spcPts val="0"/>
              </a:spcBef>
              <a:spcAft>
                <a:spcPts val="0"/>
              </a:spcAft>
              <a:buNone/>
            </a:pPr>
            <a:endParaRPr/>
          </a:p>
        </p:txBody>
      </p:sp>
      <p:sp>
        <p:nvSpPr>
          <p:cNvPr id="1053" name="Google Shape;1053;p55"/>
          <p:cNvSpPr txBox="1"/>
          <p:nvPr/>
        </p:nvSpPr>
        <p:spPr>
          <a:xfrm>
            <a:off x="5831875" y="1985213"/>
            <a:ext cx="1711800" cy="2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a:ea typeface="Nunito"/>
              <a:cs typeface="Nunito"/>
              <a:sym typeface="Nunito"/>
            </a:endParaRPr>
          </a:p>
        </p:txBody>
      </p:sp>
      <p:pic>
        <p:nvPicPr>
          <p:cNvPr id="1054" name="Google Shape;1054;p55"/>
          <p:cNvPicPr preferRelativeResize="0"/>
          <p:nvPr/>
        </p:nvPicPr>
        <p:blipFill>
          <a:blip r:embed="rId7">
            <a:alphaModFix/>
          </a:blip>
          <a:stretch>
            <a:fillRect/>
          </a:stretch>
        </p:blipFill>
        <p:spPr>
          <a:xfrm>
            <a:off x="185662" y="4444875"/>
            <a:ext cx="521275" cy="521275"/>
          </a:xfrm>
          <a:prstGeom prst="rect">
            <a:avLst/>
          </a:prstGeom>
          <a:noFill/>
          <a:ln>
            <a:noFill/>
          </a:ln>
        </p:spPr>
      </p:pic>
      <p:sp>
        <p:nvSpPr>
          <p:cNvPr id="1055" name="Google Shape;1055;p55"/>
          <p:cNvSpPr txBox="1"/>
          <p:nvPr/>
        </p:nvSpPr>
        <p:spPr>
          <a:xfrm>
            <a:off x="5713625" y="3395625"/>
            <a:ext cx="1711800" cy="29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Cloud Cover</a:t>
            </a:r>
            <a:endParaRPr/>
          </a:p>
        </p:txBody>
      </p:sp>
      <p:pic>
        <p:nvPicPr>
          <p:cNvPr id="1056" name="Google Shape;1056;p55"/>
          <p:cNvPicPr preferRelativeResize="0"/>
          <p:nvPr/>
        </p:nvPicPr>
        <p:blipFill>
          <a:blip r:embed="rId8">
            <a:alphaModFix/>
          </a:blip>
          <a:stretch>
            <a:fillRect/>
          </a:stretch>
        </p:blipFill>
        <p:spPr>
          <a:xfrm>
            <a:off x="4718200" y="4476913"/>
            <a:ext cx="457200" cy="457200"/>
          </a:xfrm>
          <a:prstGeom prst="rect">
            <a:avLst/>
          </a:prstGeom>
          <a:noFill/>
          <a:ln>
            <a:noFill/>
          </a:ln>
        </p:spPr>
      </p:pic>
      <p:sp>
        <p:nvSpPr>
          <p:cNvPr id="1057" name="Google Shape;1057;p55"/>
          <p:cNvSpPr txBox="1"/>
          <p:nvPr/>
        </p:nvSpPr>
        <p:spPr>
          <a:xfrm>
            <a:off x="5474575" y="4293113"/>
            <a:ext cx="3251700" cy="41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These Quantitative variables proved to be useful in prediction of the Taxi-out time</a:t>
            </a:r>
            <a:endParaRPr dirty="0"/>
          </a:p>
          <a:p>
            <a:pPr marL="0" lvl="0" indent="0" algn="l" rtl="0">
              <a:spcBef>
                <a:spcPts val="0"/>
              </a:spcBef>
              <a:spcAft>
                <a:spcPts val="0"/>
              </a:spcAft>
              <a:buNone/>
            </a:pPr>
            <a:endParaRPr dirty="0"/>
          </a:p>
        </p:txBody>
      </p:sp>
      <p:sp>
        <p:nvSpPr>
          <p:cNvPr id="18" name="Google Shape;587;p31">
            <a:extLst>
              <a:ext uri="{FF2B5EF4-FFF2-40B4-BE49-F238E27FC236}">
                <a16:creationId xmlns:a16="http://schemas.microsoft.com/office/drawing/2014/main" id="{5E52DD03-E555-7141-8F8D-423B2242631A}"/>
              </a:ext>
            </a:extLst>
          </p:cNvPr>
          <p:cNvSpPr txBox="1">
            <a:spLocks/>
          </p:cNvSpPr>
          <p:nvPr/>
        </p:nvSpPr>
        <p:spPr>
          <a:xfrm>
            <a:off x="802699"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An example: weather</a:t>
            </a:r>
            <a:endParaRPr lang="fr-FR" dirty="0"/>
          </a:p>
        </p:txBody>
      </p:sp>
      <p:sp>
        <p:nvSpPr>
          <p:cNvPr id="19" name="Google Shape;648;p35">
            <a:extLst>
              <a:ext uri="{FF2B5EF4-FFF2-40B4-BE49-F238E27FC236}">
                <a16:creationId xmlns:a16="http://schemas.microsoft.com/office/drawing/2014/main" id="{1B55772A-CA05-3F41-A0EF-54D7419C6E80}"/>
              </a:ext>
            </a:extLst>
          </p:cNvPr>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0" i="0" u="none" strike="noStrike" cap="none" dirty="0">
                <a:solidFill>
                  <a:srgbClr val="000000"/>
                </a:solidFill>
                <a:latin typeface="Arial"/>
                <a:ea typeface="Arial"/>
                <a:cs typeface="Arial"/>
                <a:sym typeface="Arial"/>
              </a:rPr>
              <a:t>4</a:t>
            </a:r>
            <a:endParaRPr sz="2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39805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pic>
        <p:nvPicPr>
          <p:cNvPr id="2" name="Image 1">
            <a:extLst>
              <a:ext uri="{FF2B5EF4-FFF2-40B4-BE49-F238E27FC236}">
                <a16:creationId xmlns:a16="http://schemas.microsoft.com/office/drawing/2014/main" id="{1B48EAA5-0CC3-144D-82A2-B146B3DA7819}"/>
              </a:ext>
            </a:extLst>
          </p:cNvPr>
          <p:cNvPicPr>
            <a:picLocks noChangeAspect="1"/>
          </p:cNvPicPr>
          <p:nvPr/>
        </p:nvPicPr>
        <p:blipFill>
          <a:blip r:embed="rId3"/>
          <a:stretch>
            <a:fillRect/>
          </a:stretch>
        </p:blipFill>
        <p:spPr>
          <a:xfrm>
            <a:off x="320005" y="1086875"/>
            <a:ext cx="5047558" cy="3110594"/>
          </a:xfrm>
          <a:prstGeom prst="rect">
            <a:avLst/>
          </a:prstGeom>
        </p:spPr>
      </p:pic>
      <p:sp>
        <p:nvSpPr>
          <p:cNvPr id="7" name="Google Shape;587;p31">
            <a:extLst>
              <a:ext uri="{FF2B5EF4-FFF2-40B4-BE49-F238E27FC236}">
                <a16:creationId xmlns:a16="http://schemas.microsoft.com/office/drawing/2014/main" id="{EB94B56C-FF39-6141-A03B-47C2995A81A6}"/>
              </a:ext>
            </a:extLst>
          </p:cNvPr>
          <p:cNvSpPr txBox="1">
            <a:spLocks/>
          </p:cNvSpPr>
          <p:nvPr/>
        </p:nvSpPr>
        <p:spPr>
          <a:xfrm>
            <a:off x="802699"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Traffic: the most important variable</a:t>
            </a:r>
            <a:endParaRPr lang="fr-FR" dirty="0"/>
          </a:p>
        </p:txBody>
      </p:sp>
      <p:sp>
        <p:nvSpPr>
          <p:cNvPr id="8" name="Google Shape;648;p35">
            <a:extLst>
              <a:ext uri="{FF2B5EF4-FFF2-40B4-BE49-F238E27FC236}">
                <a16:creationId xmlns:a16="http://schemas.microsoft.com/office/drawing/2014/main" id="{3ACC68EC-42AD-E64F-9296-0405BD8EDAB0}"/>
              </a:ext>
            </a:extLst>
          </p:cNvPr>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0" i="0" u="none" strike="noStrike" cap="none" dirty="0">
                <a:solidFill>
                  <a:srgbClr val="000000"/>
                </a:solidFill>
                <a:latin typeface="Arial"/>
                <a:ea typeface="Arial"/>
                <a:cs typeface="Arial"/>
                <a:sym typeface="Arial"/>
              </a:rPr>
              <a:t>4</a:t>
            </a:r>
            <a:endParaRPr sz="2700" b="0" i="0" u="none" strike="noStrike" cap="none" dirty="0">
              <a:solidFill>
                <a:srgbClr val="000000"/>
              </a:solidFill>
              <a:latin typeface="Arial"/>
              <a:ea typeface="Arial"/>
              <a:cs typeface="Arial"/>
              <a:sym typeface="Arial"/>
            </a:endParaRPr>
          </a:p>
        </p:txBody>
      </p:sp>
      <p:sp>
        <p:nvSpPr>
          <p:cNvPr id="3" name="Rectangle 2">
            <a:extLst>
              <a:ext uri="{FF2B5EF4-FFF2-40B4-BE49-F238E27FC236}">
                <a16:creationId xmlns:a16="http://schemas.microsoft.com/office/drawing/2014/main" id="{FB5A54A9-13B1-A947-910F-739F37B37981}"/>
              </a:ext>
            </a:extLst>
          </p:cNvPr>
          <p:cNvSpPr/>
          <p:nvPr/>
        </p:nvSpPr>
        <p:spPr>
          <a:xfrm>
            <a:off x="5367563" y="1744201"/>
            <a:ext cx="3776437" cy="2328843"/>
          </a:xfrm>
          <a:prstGeom prst="rect">
            <a:avLst/>
          </a:prstGeom>
        </p:spPr>
        <p:txBody>
          <a:bodyPr wrap="square">
            <a:spAutoFit/>
          </a:bodyPr>
          <a:lstStyle/>
          <a:p>
            <a:pPr fontAlgn="base">
              <a:spcBef>
                <a:spcPts val="1000"/>
              </a:spcBef>
              <a:spcAft>
                <a:spcPts val="1000"/>
              </a:spcAft>
              <a:buFont typeface="Arial" panose="020B0604020202020204" pitchFamily="34" charset="0"/>
              <a:buChar char="•"/>
            </a:pPr>
            <a:r>
              <a:rPr lang="fr-FR" dirty="0" err="1">
                <a:latin typeface="Nunito" pitchFamily="2" charset="77"/>
              </a:rPr>
              <a:t>We</a:t>
            </a:r>
            <a:r>
              <a:rPr lang="fr-FR" dirty="0">
                <a:latin typeface="Nunito" pitchFamily="2" charset="77"/>
              </a:rPr>
              <a:t> </a:t>
            </a:r>
            <a:r>
              <a:rPr lang="fr-FR" dirty="0" err="1">
                <a:latin typeface="Nunito" pitchFamily="2" charset="77"/>
              </a:rPr>
              <a:t>define</a:t>
            </a:r>
            <a:r>
              <a:rPr lang="fr-FR" dirty="0">
                <a:latin typeface="Nunito" pitchFamily="2" charset="77"/>
              </a:rPr>
              <a:t> </a:t>
            </a:r>
            <a:r>
              <a:rPr lang="fr-FR" dirty="0" err="1">
                <a:latin typeface="Nunito" pitchFamily="2" charset="77"/>
              </a:rPr>
              <a:t>traffic</a:t>
            </a:r>
            <a:r>
              <a:rPr lang="fr-FR" dirty="0">
                <a:latin typeface="Nunito" pitchFamily="2" charset="77"/>
              </a:rPr>
              <a:t> as the </a:t>
            </a:r>
            <a:r>
              <a:rPr lang="fr-FR" dirty="0" err="1">
                <a:latin typeface="Nunito" pitchFamily="2" charset="77"/>
              </a:rPr>
              <a:t>number</a:t>
            </a:r>
            <a:r>
              <a:rPr lang="fr-FR" dirty="0">
                <a:latin typeface="Nunito" pitchFamily="2" charset="77"/>
              </a:rPr>
              <a:t> of planes </a:t>
            </a:r>
            <a:r>
              <a:rPr lang="fr-FR" dirty="0" err="1">
                <a:latin typeface="Nunito" pitchFamily="2" charset="77"/>
              </a:rPr>
              <a:t>currently</a:t>
            </a:r>
            <a:r>
              <a:rPr lang="fr-FR" dirty="0">
                <a:latin typeface="Nunito" pitchFamily="2" charset="77"/>
              </a:rPr>
              <a:t> </a:t>
            </a:r>
            <a:r>
              <a:rPr lang="fr-FR" dirty="0" err="1">
                <a:latin typeface="Nunito" pitchFamily="2" charset="77"/>
              </a:rPr>
              <a:t>taxiing</a:t>
            </a:r>
            <a:r>
              <a:rPr lang="fr-FR" dirty="0">
                <a:latin typeface="Nunito" pitchFamily="2" charset="77"/>
              </a:rPr>
              <a:t>, i.e. </a:t>
            </a:r>
            <a:r>
              <a:rPr lang="fr-FR" dirty="0" err="1">
                <a:latin typeface="Nunito" pitchFamily="2" charset="77"/>
              </a:rPr>
              <a:t>that</a:t>
            </a:r>
            <a:r>
              <a:rPr lang="fr-FR" dirty="0">
                <a:latin typeface="Nunito" pitchFamily="2" charset="77"/>
              </a:rPr>
              <a:t> have </a:t>
            </a:r>
            <a:r>
              <a:rPr lang="fr-FR" dirty="0" err="1">
                <a:latin typeface="Nunito" pitchFamily="2" charset="77"/>
              </a:rPr>
              <a:t>left</a:t>
            </a:r>
            <a:r>
              <a:rPr lang="fr-FR" dirty="0">
                <a:latin typeface="Nunito" pitchFamily="2" charset="77"/>
              </a:rPr>
              <a:t> </a:t>
            </a:r>
            <a:r>
              <a:rPr lang="fr-FR" dirty="0" err="1">
                <a:latin typeface="Nunito" pitchFamily="2" charset="77"/>
              </a:rPr>
              <a:t>their</a:t>
            </a:r>
            <a:r>
              <a:rPr lang="fr-FR" dirty="0">
                <a:latin typeface="Nunito" pitchFamily="2" charset="77"/>
              </a:rPr>
              <a:t> docks and not </a:t>
            </a:r>
            <a:r>
              <a:rPr lang="fr-FR" dirty="0" err="1">
                <a:latin typeface="Nunito" pitchFamily="2" charset="77"/>
              </a:rPr>
              <a:t>yet</a:t>
            </a:r>
            <a:r>
              <a:rPr lang="fr-FR" dirty="0">
                <a:latin typeface="Nunito" pitchFamily="2" charset="77"/>
              </a:rPr>
              <a:t> </a:t>
            </a:r>
            <a:r>
              <a:rPr lang="fr-FR" dirty="0" err="1">
                <a:latin typeface="Nunito" pitchFamily="2" charset="77"/>
              </a:rPr>
              <a:t>taken</a:t>
            </a:r>
            <a:r>
              <a:rPr lang="fr-FR" dirty="0">
                <a:latin typeface="Nunito" pitchFamily="2" charset="77"/>
              </a:rPr>
              <a:t> off</a:t>
            </a:r>
          </a:p>
          <a:p>
            <a:pPr fontAlgn="base">
              <a:spcBef>
                <a:spcPts val="1000"/>
              </a:spcBef>
              <a:spcAft>
                <a:spcPts val="1000"/>
              </a:spcAft>
              <a:buFont typeface="Arial" panose="020B0604020202020204" pitchFamily="34" charset="0"/>
              <a:buChar char="•"/>
            </a:pPr>
            <a:r>
              <a:rPr lang="fr-FR" dirty="0">
                <a:latin typeface="Nunito" pitchFamily="2" charset="77"/>
              </a:rPr>
              <a:t>Most important </a:t>
            </a:r>
            <a:r>
              <a:rPr lang="fr-FR" dirty="0" err="1">
                <a:latin typeface="Nunito" pitchFamily="2" charset="77"/>
              </a:rPr>
              <a:t>features</a:t>
            </a:r>
            <a:r>
              <a:rPr lang="fr-FR" dirty="0">
                <a:latin typeface="Nunito" pitchFamily="2" charset="77"/>
              </a:rPr>
              <a:t> of </a:t>
            </a:r>
            <a:r>
              <a:rPr lang="fr-FR" dirty="0" err="1">
                <a:latin typeface="Nunito" pitchFamily="2" charset="77"/>
              </a:rPr>
              <a:t>our</a:t>
            </a:r>
            <a:r>
              <a:rPr lang="fr-FR" dirty="0">
                <a:latin typeface="Nunito" pitchFamily="2" charset="77"/>
              </a:rPr>
              <a:t> model</a:t>
            </a:r>
          </a:p>
          <a:p>
            <a:pPr fontAlgn="base">
              <a:spcBef>
                <a:spcPts val="1000"/>
              </a:spcBef>
              <a:spcAft>
                <a:spcPts val="1000"/>
              </a:spcAft>
              <a:buFont typeface="Arial" panose="020B0604020202020204" pitchFamily="34" charset="0"/>
              <a:buChar char="•"/>
            </a:pPr>
            <a:r>
              <a:rPr lang="fr-FR" dirty="0">
                <a:latin typeface="Nunito" pitchFamily="2" charset="77"/>
              </a:rPr>
              <a:t>Most </a:t>
            </a:r>
            <a:r>
              <a:rPr lang="fr-FR" dirty="0" err="1">
                <a:latin typeface="Nunito" pitchFamily="2" charset="77"/>
              </a:rPr>
              <a:t>highly</a:t>
            </a:r>
            <a:r>
              <a:rPr lang="fr-FR" dirty="0">
                <a:latin typeface="Nunito" pitchFamily="2" charset="77"/>
              </a:rPr>
              <a:t> </a:t>
            </a:r>
            <a:r>
              <a:rPr lang="fr-FR" dirty="0" err="1">
                <a:latin typeface="Nunito" pitchFamily="2" charset="77"/>
              </a:rPr>
              <a:t>correlated</a:t>
            </a:r>
            <a:r>
              <a:rPr lang="fr-FR" dirty="0">
                <a:latin typeface="Nunito" pitchFamily="2" charset="77"/>
              </a:rPr>
              <a:t> </a:t>
            </a:r>
            <a:r>
              <a:rPr lang="fr-FR" dirty="0" err="1">
                <a:latin typeface="Nunito" pitchFamily="2" charset="77"/>
              </a:rPr>
              <a:t>feature</a:t>
            </a:r>
            <a:r>
              <a:rPr lang="fr-FR" dirty="0">
                <a:latin typeface="Nunito" pitchFamily="2" charset="77"/>
              </a:rPr>
              <a:t> </a:t>
            </a:r>
            <a:r>
              <a:rPr lang="fr-FR" dirty="0" err="1">
                <a:latin typeface="Nunito" pitchFamily="2" charset="77"/>
              </a:rPr>
              <a:t>with</a:t>
            </a:r>
            <a:r>
              <a:rPr lang="fr-FR" dirty="0">
                <a:latin typeface="Nunito" pitchFamily="2" charset="77"/>
              </a:rPr>
              <a:t> the taxi-out time (</a:t>
            </a:r>
            <a:r>
              <a:rPr lang="fr-FR" dirty="0" err="1">
                <a:latin typeface="Nunito" pitchFamily="2" charset="77"/>
              </a:rPr>
              <a:t>approx</a:t>
            </a:r>
            <a:r>
              <a:rPr lang="fr-FR" dirty="0">
                <a:latin typeface="Nunito" pitchFamily="2" charset="77"/>
              </a:rPr>
              <a:t>. 0.45)</a:t>
            </a:r>
            <a:br>
              <a:rPr lang="fr-FR" dirty="0"/>
            </a:br>
            <a:br>
              <a:rPr lang="fr-FR" dirty="0"/>
            </a:br>
            <a:endParaRPr lang="fr-FR" dirty="0"/>
          </a:p>
        </p:txBody>
      </p:sp>
    </p:spTree>
    <p:extLst>
      <p:ext uri="{BB962C8B-B14F-4D97-AF65-F5344CB8AC3E}">
        <p14:creationId xmlns:p14="http://schemas.microsoft.com/office/powerpoint/2010/main" val="4016683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71" name="Google Shape;1071;p57"/>
          <p:cNvSpPr txBox="1"/>
          <p:nvPr/>
        </p:nvSpPr>
        <p:spPr>
          <a:xfrm>
            <a:off x="655300" y="1050950"/>
            <a:ext cx="7121700" cy="36969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 sz="1700" dirty="0">
                <a:latin typeface="+mn-lt"/>
                <a:ea typeface="Nunito"/>
                <a:cs typeface="Nunito"/>
                <a:sym typeface="Nunito"/>
              </a:rPr>
              <a:t>While our model is clearly superior to the method currently used, here are some ways to improve it:</a:t>
            </a:r>
            <a:endParaRPr sz="1700" dirty="0">
              <a:latin typeface="+mn-lt"/>
              <a:ea typeface="Nunito"/>
              <a:cs typeface="Nunito"/>
              <a:sym typeface="Nunito"/>
            </a:endParaRPr>
          </a:p>
          <a:p>
            <a:pPr marL="0" lvl="0" indent="0" algn="l" rtl="0">
              <a:spcBef>
                <a:spcPts val="0"/>
              </a:spcBef>
              <a:spcAft>
                <a:spcPts val="0"/>
              </a:spcAft>
              <a:buNone/>
            </a:pPr>
            <a:endParaRPr dirty="0">
              <a:latin typeface="+mn-lt"/>
              <a:ea typeface="Nunito"/>
              <a:cs typeface="Nunito"/>
              <a:sym typeface="Nunito"/>
            </a:endParaRPr>
          </a:p>
          <a:p>
            <a:pPr marL="457200" lvl="0" indent="-330200" algn="l" rtl="0">
              <a:lnSpc>
                <a:spcPct val="100000"/>
              </a:lnSpc>
              <a:spcBef>
                <a:spcPts val="0"/>
              </a:spcBef>
              <a:spcAft>
                <a:spcPts val="0"/>
              </a:spcAft>
              <a:buSzPts val="1600"/>
              <a:buFont typeface="Nunito"/>
              <a:buChar char="●"/>
            </a:pPr>
            <a:r>
              <a:rPr lang="en" sz="1600" dirty="0">
                <a:latin typeface="+mn-lt"/>
                <a:ea typeface="Nunito"/>
                <a:cs typeface="Nunito"/>
                <a:sym typeface="Nunito"/>
              </a:rPr>
              <a:t>Train the model continuously instead of using a fixed train dataset, i.e. extend the train dataset to all flights that have taken off</a:t>
            </a:r>
            <a:endParaRPr sz="1600" dirty="0">
              <a:latin typeface="+mn-lt"/>
              <a:ea typeface="Nunito"/>
              <a:cs typeface="Nunito"/>
              <a:sym typeface="Nunito"/>
            </a:endParaRPr>
          </a:p>
          <a:p>
            <a:pPr marL="457200" lvl="0" indent="-330200" algn="l" rtl="0">
              <a:lnSpc>
                <a:spcPct val="100000"/>
              </a:lnSpc>
              <a:spcBef>
                <a:spcPts val="1000"/>
              </a:spcBef>
              <a:spcAft>
                <a:spcPts val="0"/>
              </a:spcAft>
              <a:buSzPts val="1600"/>
              <a:buFont typeface="Nunito"/>
              <a:buChar char="●"/>
            </a:pPr>
            <a:r>
              <a:rPr lang="en" sz="1600" dirty="0">
                <a:latin typeface="+mn-lt"/>
                <a:ea typeface="Nunito"/>
                <a:cs typeface="Nunito"/>
                <a:sym typeface="Nunito"/>
              </a:rPr>
              <a:t>Get additional information on airport layout and operational details, i.e. exact distance, sharp turns, runway operational </a:t>
            </a:r>
            <a:r>
              <a:rPr lang="en" sz="1600" dirty="0" err="1">
                <a:latin typeface="+mn-lt"/>
                <a:ea typeface="Nunito"/>
                <a:cs typeface="Nunito"/>
                <a:sym typeface="Nunito"/>
              </a:rPr>
              <a:t>organisation</a:t>
            </a:r>
            <a:r>
              <a:rPr lang="en" sz="1600" dirty="0">
                <a:latin typeface="+mn-lt"/>
                <a:ea typeface="Nunito"/>
                <a:cs typeface="Nunito"/>
                <a:sym typeface="Nunito"/>
              </a:rPr>
              <a:t>, etc.</a:t>
            </a:r>
            <a:endParaRPr sz="1600" dirty="0">
              <a:latin typeface="+mn-lt"/>
              <a:ea typeface="Nunito"/>
              <a:cs typeface="Nunito"/>
              <a:sym typeface="Nunito"/>
            </a:endParaRPr>
          </a:p>
          <a:p>
            <a:pPr marL="457200" lvl="0" indent="-330200" algn="l" rtl="0">
              <a:lnSpc>
                <a:spcPct val="100000"/>
              </a:lnSpc>
              <a:spcBef>
                <a:spcPts val="1000"/>
              </a:spcBef>
              <a:spcAft>
                <a:spcPts val="0"/>
              </a:spcAft>
              <a:buSzPts val="1600"/>
              <a:buFont typeface="Nunito"/>
              <a:buChar char="●"/>
            </a:pPr>
            <a:r>
              <a:rPr lang="en" sz="1600" dirty="0">
                <a:latin typeface="+mn-lt"/>
                <a:ea typeface="Nunito"/>
                <a:cs typeface="Nunito"/>
                <a:sym typeface="Nunito"/>
              </a:rPr>
              <a:t>Get information about incoming planes instead of using only planes that are due to leave</a:t>
            </a:r>
            <a:endParaRPr sz="1600" dirty="0">
              <a:latin typeface="+mn-lt"/>
              <a:ea typeface="Nunito"/>
              <a:cs typeface="Nunito"/>
              <a:sym typeface="Nunito"/>
            </a:endParaRPr>
          </a:p>
          <a:p>
            <a:pPr marL="457200" lvl="0" indent="-330200" algn="l" rtl="0">
              <a:lnSpc>
                <a:spcPct val="100000"/>
              </a:lnSpc>
              <a:spcBef>
                <a:spcPts val="1000"/>
              </a:spcBef>
              <a:spcAft>
                <a:spcPts val="0"/>
              </a:spcAft>
              <a:buSzPts val="1600"/>
              <a:buFont typeface="Nunito"/>
              <a:buChar char="●"/>
            </a:pPr>
            <a:r>
              <a:rPr lang="en" sz="1600" dirty="0">
                <a:latin typeface="+mn-lt"/>
                <a:ea typeface="Nunito"/>
                <a:cs typeface="Nunito"/>
                <a:sym typeface="Nunito"/>
              </a:rPr>
              <a:t>Explore other models: promising results with Extra Tree</a:t>
            </a:r>
            <a:endParaRPr sz="1600" dirty="0">
              <a:latin typeface="+mn-lt"/>
              <a:ea typeface="Nunito"/>
              <a:cs typeface="Nunito"/>
              <a:sym typeface="Nunito"/>
            </a:endParaRPr>
          </a:p>
          <a:p>
            <a:pPr marL="457200" lvl="0" indent="0" algn="l" rtl="0">
              <a:lnSpc>
                <a:spcPct val="100000"/>
              </a:lnSpc>
              <a:spcBef>
                <a:spcPts val="1000"/>
              </a:spcBef>
              <a:spcAft>
                <a:spcPts val="0"/>
              </a:spcAft>
              <a:buNone/>
            </a:pPr>
            <a:endParaRPr sz="1600" dirty="0">
              <a:latin typeface="+mn-lt"/>
              <a:ea typeface="Nunito"/>
              <a:cs typeface="Nunito"/>
              <a:sym typeface="Nunito"/>
            </a:endParaRPr>
          </a:p>
          <a:p>
            <a:pPr marL="457200" lvl="0" indent="0" algn="l" rtl="0">
              <a:spcBef>
                <a:spcPts val="0"/>
              </a:spcBef>
              <a:spcAft>
                <a:spcPts val="0"/>
              </a:spcAft>
              <a:buNone/>
            </a:pPr>
            <a:endParaRPr dirty="0">
              <a:latin typeface="+mn-lt"/>
              <a:ea typeface="Nunito"/>
              <a:cs typeface="Nunito"/>
              <a:sym typeface="Nunito"/>
            </a:endParaRPr>
          </a:p>
        </p:txBody>
      </p:sp>
      <p:sp>
        <p:nvSpPr>
          <p:cNvPr id="5" name="Google Shape;587;p31">
            <a:extLst>
              <a:ext uri="{FF2B5EF4-FFF2-40B4-BE49-F238E27FC236}">
                <a16:creationId xmlns:a16="http://schemas.microsoft.com/office/drawing/2014/main" id="{35280BC8-5505-3349-BD9F-C6137AF04A4E}"/>
              </a:ext>
            </a:extLst>
          </p:cNvPr>
          <p:cNvSpPr txBox="1">
            <a:spLocks/>
          </p:cNvSpPr>
          <p:nvPr/>
        </p:nvSpPr>
        <p:spPr>
          <a:xfrm>
            <a:off x="802699"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Future scope of improvement</a:t>
            </a:r>
            <a:endParaRPr lang="fr-FR" dirty="0"/>
          </a:p>
        </p:txBody>
      </p:sp>
      <p:sp>
        <p:nvSpPr>
          <p:cNvPr id="6" name="Google Shape;648;p35">
            <a:extLst>
              <a:ext uri="{FF2B5EF4-FFF2-40B4-BE49-F238E27FC236}">
                <a16:creationId xmlns:a16="http://schemas.microsoft.com/office/drawing/2014/main" id="{6B3A022F-40F5-4F49-BE3D-34FCD3AC46CF}"/>
              </a:ext>
            </a:extLst>
          </p:cNvPr>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0" i="0" u="none" strike="noStrike" cap="none" dirty="0">
                <a:solidFill>
                  <a:srgbClr val="000000"/>
                </a:solidFill>
                <a:latin typeface="Arial"/>
                <a:ea typeface="Arial"/>
                <a:cs typeface="Arial"/>
                <a:sym typeface="Arial"/>
              </a:rPr>
              <a:t>5</a:t>
            </a:r>
            <a:endParaRPr sz="27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31226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7;p31">
            <a:extLst>
              <a:ext uri="{FF2B5EF4-FFF2-40B4-BE49-F238E27FC236}">
                <a16:creationId xmlns:a16="http://schemas.microsoft.com/office/drawing/2014/main" id="{F4D37EDD-A078-8E43-B462-F44FE8C0D48B}"/>
              </a:ext>
            </a:extLst>
          </p:cNvPr>
          <p:cNvSpPr txBox="1">
            <a:spLocks/>
          </p:cNvSpPr>
          <p:nvPr/>
        </p:nvSpPr>
        <p:spPr>
          <a:xfrm>
            <a:off x="775267" y="1483907"/>
            <a:ext cx="4674557"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Thank you for you attention</a:t>
            </a:r>
          </a:p>
          <a:p>
            <a:endParaRPr lang="en" dirty="0"/>
          </a:p>
          <a:p>
            <a:r>
              <a:rPr lang="en" dirty="0"/>
              <a:t>Any questions?</a:t>
            </a:r>
            <a:endParaRPr lang="fr-FR" dirty="0"/>
          </a:p>
        </p:txBody>
      </p:sp>
      <p:pic>
        <p:nvPicPr>
          <p:cNvPr id="4" name="Picture 1" descr="page1image59342848">
            <a:extLst>
              <a:ext uri="{FF2B5EF4-FFF2-40B4-BE49-F238E27FC236}">
                <a16:creationId xmlns:a16="http://schemas.microsoft.com/office/drawing/2014/main" id="{90E16005-8F8E-4849-90CA-E491165483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643" y="4117370"/>
            <a:ext cx="1108509" cy="880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ge1image59354288">
            <a:extLst>
              <a:ext uri="{FF2B5EF4-FFF2-40B4-BE49-F238E27FC236}">
                <a16:creationId xmlns:a16="http://schemas.microsoft.com/office/drawing/2014/main" id="{06400B72-6AD4-924A-AC4A-D25B36BC2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4022" y="4235733"/>
            <a:ext cx="947111" cy="69279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D28DF1E2-02CA-B44F-A2E2-99364C048B4A}"/>
              </a:ext>
            </a:extLst>
          </p:cNvPr>
          <p:cNvPicPr>
            <a:picLocks noChangeAspect="1"/>
          </p:cNvPicPr>
          <p:nvPr/>
        </p:nvPicPr>
        <p:blipFill>
          <a:blip r:embed="rId4"/>
          <a:stretch>
            <a:fillRect/>
          </a:stretch>
        </p:blipFill>
        <p:spPr>
          <a:xfrm>
            <a:off x="4214715" y="4253219"/>
            <a:ext cx="1209929" cy="675308"/>
          </a:xfrm>
          <a:prstGeom prst="rect">
            <a:avLst/>
          </a:prstGeom>
        </p:spPr>
      </p:pic>
      <p:pic>
        <p:nvPicPr>
          <p:cNvPr id="1025" name="Picture 1" descr="page1image59354080">
            <a:extLst>
              <a:ext uri="{FF2B5EF4-FFF2-40B4-BE49-F238E27FC236}">
                <a16:creationId xmlns:a16="http://schemas.microsoft.com/office/drawing/2014/main" id="{32B13437-01EE-8444-8C6E-930CA2F397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100" y="0"/>
            <a:ext cx="32639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099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cxnSp>
        <p:nvCxnSpPr>
          <p:cNvPr id="832" name="Google Shape;832;p41"/>
          <p:cNvCxnSpPr/>
          <p:nvPr/>
        </p:nvCxnSpPr>
        <p:spPr>
          <a:xfrm rot="10800000" flipH="1">
            <a:off x="510900" y="2170100"/>
            <a:ext cx="8122200" cy="55200"/>
          </a:xfrm>
          <a:prstGeom prst="straightConnector1">
            <a:avLst/>
          </a:prstGeom>
          <a:noFill/>
          <a:ln w="9525" cap="flat" cmpd="sng">
            <a:solidFill>
              <a:schemeClr val="dk2"/>
            </a:solidFill>
            <a:prstDash val="solid"/>
            <a:round/>
            <a:headEnd type="none" w="med" len="med"/>
            <a:tailEnd type="none" w="med" len="med"/>
          </a:ln>
        </p:spPr>
      </p:cxnSp>
      <p:sp>
        <p:nvSpPr>
          <p:cNvPr id="833" name="Google Shape;833;p41"/>
          <p:cNvSpPr txBox="1"/>
          <p:nvPr/>
        </p:nvSpPr>
        <p:spPr>
          <a:xfrm>
            <a:off x="2164850" y="189625"/>
            <a:ext cx="3990000" cy="3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latin typeface="Nunito"/>
                <a:ea typeface="Nunito"/>
                <a:cs typeface="Nunito"/>
                <a:sym typeface="Nunito"/>
              </a:rPr>
              <a:t>About us</a:t>
            </a:r>
            <a:endParaRPr sz="1600" b="1">
              <a:latin typeface="Nunito"/>
              <a:ea typeface="Nunito"/>
              <a:cs typeface="Nunito"/>
              <a:sym typeface="Nunito"/>
            </a:endParaRPr>
          </a:p>
          <a:p>
            <a:pPr marL="0" lvl="0" indent="0" algn="ctr" rtl="0">
              <a:spcBef>
                <a:spcPts val="0"/>
              </a:spcBef>
              <a:spcAft>
                <a:spcPts val="0"/>
              </a:spcAft>
              <a:buNone/>
            </a:pPr>
            <a:endParaRPr>
              <a:latin typeface="Nunito"/>
              <a:ea typeface="Nunito"/>
              <a:cs typeface="Nunito"/>
              <a:sym typeface="Nunito"/>
            </a:endParaRPr>
          </a:p>
        </p:txBody>
      </p:sp>
      <p:pic>
        <p:nvPicPr>
          <p:cNvPr id="834" name="Google Shape;834;p41"/>
          <p:cNvPicPr preferRelativeResize="0"/>
          <p:nvPr/>
        </p:nvPicPr>
        <p:blipFill>
          <a:blip r:embed="rId3">
            <a:alphaModFix/>
          </a:blip>
          <a:stretch>
            <a:fillRect/>
          </a:stretch>
        </p:blipFill>
        <p:spPr>
          <a:xfrm>
            <a:off x="796375" y="929132"/>
            <a:ext cx="911951" cy="1265470"/>
          </a:xfrm>
          <a:prstGeom prst="rect">
            <a:avLst/>
          </a:prstGeom>
          <a:noFill/>
          <a:ln>
            <a:noFill/>
          </a:ln>
        </p:spPr>
      </p:pic>
      <p:pic>
        <p:nvPicPr>
          <p:cNvPr id="835" name="Google Shape;835;p41"/>
          <p:cNvPicPr preferRelativeResize="0"/>
          <p:nvPr/>
        </p:nvPicPr>
        <p:blipFill>
          <a:blip r:embed="rId4">
            <a:alphaModFix/>
          </a:blip>
          <a:stretch>
            <a:fillRect/>
          </a:stretch>
        </p:blipFill>
        <p:spPr>
          <a:xfrm>
            <a:off x="4132375" y="950029"/>
            <a:ext cx="879252" cy="1220079"/>
          </a:xfrm>
          <a:prstGeom prst="rect">
            <a:avLst/>
          </a:prstGeom>
          <a:noFill/>
          <a:ln>
            <a:noFill/>
          </a:ln>
        </p:spPr>
      </p:pic>
      <p:pic>
        <p:nvPicPr>
          <p:cNvPr id="836" name="Google Shape;836;p41"/>
          <p:cNvPicPr preferRelativeResize="0"/>
          <p:nvPr/>
        </p:nvPicPr>
        <p:blipFill>
          <a:blip r:embed="rId5">
            <a:alphaModFix/>
          </a:blip>
          <a:stretch>
            <a:fillRect/>
          </a:stretch>
        </p:blipFill>
        <p:spPr>
          <a:xfrm>
            <a:off x="7353475" y="923544"/>
            <a:ext cx="879252" cy="1220087"/>
          </a:xfrm>
          <a:prstGeom prst="rect">
            <a:avLst/>
          </a:prstGeom>
          <a:noFill/>
          <a:ln>
            <a:noFill/>
          </a:ln>
        </p:spPr>
      </p:pic>
      <p:pic>
        <p:nvPicPr>
          <p:cNvPr id="837" name="Google Shape;837;p41"/>
          <p:cNvPicPr preferRelativeResize="0"/>
          <p:nvPr/>
        </p:nvPicPr>
        <p:blipFill>
          <a:blip r:embed="rId6">
            <a:alphaModFix/>
          </a:blip>
          <a:stretch>
            <a:fillRect/>
          </a:stretch>
        </p:blipFill>
        <p:spPr>
          <a:xfrm>
            <a:off x="2464363" y="902653"/>
            <a:ext cx="911951" cy="1265470"/>
          </a:xfrm>
          <a:prstGeom prst="rect">
            <a:avLst/>
          </a:prstGeom>
          <a:noFill/>
          <a:ln>
            <a:noFill/>
          </a:ln>
        </p:spPr>
      </p:pic>
      <p:pic>
        <p:nvPicPr>
          <p:cNvPr id="838" name="Google Shape;838;p41"/>
          <p:cNvPicPr preferRelativeResize="0"/>
          <p:nvPr/>
        </p:nvPicPr>
        <p:blipFill rotWithShape="1">
          <a:blip r:embed="rId7">
            <a:alphaModFix/>
          </a:blip>
          <a:srcRect l="24409" t="4525" r="20491"/>
          <a:stretch/>
        </p:blipFill>
        <p:spPr>
          <a:xfrm>
            <a:off x="5767675" y="923544"/>
            <a:ext cx="1011301" cy="1240207"/>
          </a:xfrm>
          <a:prstGeom prst="rect">
            <a:avLst/>
          </a:prstGeom>
          <a:noFill/>
          <a:ln>
            <a:noFill/>
          </a:ln>
        </p:spPr>
      </p:pic>
      <p:sp>
        <p:nvSpPr>
          <p:cNvPr id="839" name="Google Shape;839;p41"/>
          <p:cNvSpPr txBox="1"/>
          <p:nvPr/>
        </p:nvSpPr>
        <p:spPr>
          <a:xfrm>
            <a:off x="684425" y="2227275"/>
            <a:ext cx="1080000" cy="1800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1000" dirty="0" err="1">
                <a:solidFill>
                  <a:srgbClr val="4A86E8"/>
                </a:solidFill>
                <a:latin typeface="Nunito"/>
                <a:ea typeface="Nunito"/>
                <a:cs typeface="Nunito"/>
                <a:sym typeface="Nunito"/>
              </a:rPr>
              <a:t>Akhila</a:t>
            </a:r>
            <a:r>
              <a:rPr lang="en" sz="1000" dirty="0">
                <a:solidFill>
                  <a:srgbClr val="4A86E8"/>
                </a:solidFill>
                <a:latin typeface="Nunito"/>
                <a:ea typeface="Nunito"/>
                <a:cs typeface="Nunito"/>
                <a:sym typeface="Nunito"/>
              </a:rPr>
              <a:t> </a:t>
            </a:r>
            <a:r>
              <a:rPr lang="en" sz="1000" dirty="0" err="1">
                <a:solidFill>
                  <a:srgbClr val="4A86E8"/>
                </a:solidFill>
                <a:latin typeface="Nunito"/>
                <a:ea typeface="Nunito"/>
                <a:cs typeface="Nunito"/>
                <a:sym typeface="Nunito"/>
              </a:rPr>
              <a:t>Vangara</a:t>
            </a:r>
            <a:endParaRPr sz="1000" dirty="0">
              <a:solidFill>
                <a:srgbClr val="4A86E8"/>
              </a:solidFill>
              <a:latin typeface="Nunito"/>
              <a:ea typeface="Nunito"/>
              <a:cs typeface="Nunito"/>
              <a:sym typeface="Nunito"/>
            </a:endParaRPr>
          </a:p>
          <a:p>
            <a:pPr marL="0" lvl="0" indent="0" algn="just" rtl="0">
              <a:spcBef>
                <a:spcPts val="0"/>
              </a:spcBef>
              <a:spcAft>
                <a:spcPts val="0"/>
              </a:spcAft>
              <a:buNone/>
            </a:pPr>
            <a:endParaRPr sz="1000" dirty="0">
              <a:latin typeface="Nunito"/>
              <a:ea typeface="Nunito"/>
              <a:cs typeface="Nunito"/>
              <a:sym typeface="Nunito"/>
            </a:endParaRPr>
          </a:p>
        </p:txBody>
      </p:sp>
      <p:sp>
        <p:nvSpPr>
          <p:cNvPr id="840" name="Google Shape;840;p41"/>
          <p:cNvSpPr txBox="1"/>
          <p:nvPr/>
        </p:nvSpPr>
        <p:spPr>
          <a:xfrm>
            <a:off x="2414700" y="2227275"/>
            <a:ext cx="1080000" cy="18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A86E8"/>
                </a:solidFill>
                <a:latin typeface="Nunito"/>
                <a:ea typeface="Nunito"/>
                <a:cs typeface="Nunito"/>
                <a:sym typeface="Nunito"/>
              </a:rPr>
              <a:t>Leon </a:t>
            </a:r>
            <a:r>
              <a:rPr lang="en" sz="1000" dirty="0" err="1">
                <a:solidFill>
                  <a:srgbClr val="4A86E8"/>
                </a:solidFill>
                <a:latin typeface="Nunito"/>
                <a:ea typeface="Nunito"/>
                <a:cs typeface="Nunito"/>
                <a:sym typeface="Nunito"/>
              </a:rPr>
              <a:t>Leitao</a:t>
            </a:r>
            <a:endParaRPr sz="1000" dirty="0">
              <a:solidFill>
                <a:srgbClr val="4A86E8"/>
              </a:solidFill>
              <a:latin typeface="Nunito"/>
              <a:ea typeface="Nunito"/>
              <a:cs typeface="Nunito"/>
              <a:sym typeface="Nunito"/>
            </a:endParaRPr>
          </a:p>
          <a:p>
            <a:pPr marL="0" lvl="0" indent="0" algn="ctr" rtl="0">
              <a:spcBef>
                <a:spcPts val="0"/>
              </a:spcBef>
              <a:spcAft>
                <a:spcPts val="0"/>
              </a:spcAft>
              <a:buNone/>
            </a:pPr>
            <a:endParaRPr sz="1000" dirty="0">
              <a:latin typeface="Nunito"/>
              <a:ea typeface="Nunito"/>
              <a:cs typeface="Nunito"/>
              <a:sym typeface="Nunito"/>
            </a:endParaRPr>
          </a:p>
        </p:txBody>
      </p:sp>
      <p:sp>
        <p:nvSpPr>
          <p:cNvPr id="841" name="Google Shape;841;p41"/>
          <p:cNvSpPr txBox="1"/>
          <p:nvPr/>
        </p:nvSpPr>
        <p:spPr>
          <a:xfrm>
            <a:off x="4000313" y="2227275"/>
            <a:ext cx="1080000" cy="18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A86E8"/>
                </a:solidFill>
                <a:latin typeface="Nunito"/>
                <a:ea typeface="Nunito"/>
                <a:cs typeface="Nunito"/>
                <a:sym typeface="Nunito"/>
              </a:rPr>
              <a:t>Marc </a:t>
            </a:r>
            <a:r>
              <a:rPr lang="en" sz="1000" dirty="0" err="1">
                <a:solidFill>
                  <a:srgbClr val="4A86E8"/>
                </a:solidFill>
                <a:latin typeface="Nunito"/>
                <a:ea typeface="Nunito"/>
                <a:cs typeface="Nunito"/>
                <a:sym typeface="Nunito"/>
              </a:rPr>
              <a:t>Vigneron</a:t>
            </a:r>
            <a:endParaRPr sz="1000" dirty="0">
              <a:solidFill>
                <a:srgbClr val="4A86E8"/>
              </a:solidFill>
              <a:latin typeface="Nunito"/>
              <a:ea typeface="Nunito"/>
              <a:cs typeface="Nunito"/>
              <a:sym typeface="Nunito"/>
            </a:endParaRPr>
          </a:p>
          <a:p>
            <a:pPr marL="0" lvl="0" indent="0" algn="ctr" rtl="0">
              <a:spcBef>
                <a:spcPts val="0"/>
              </a:spcBef>
              <a:spcAft>
                <a:spcPts val="0"/>
              </a:spcAft>
              <a:buNone/>
            </a:pPr>
            <a:endParaRPr sz="1000" dirty="0">
              <a:latin typeface="Nunito"/>
              <a:ea typeface="Nunito"/>
              <a:cs typeface="Nunito"/>
              <a:sym typeface="Nunito"/>
            </a:endParaRPr>
          </a:p>
        </p:txBody>
      </p:sp>
      <p:sp>
        <p:nvSpPr>
          <p:cNvPr id="842" name="Google Shape;842;p41"/>
          <p:cNvSpPr txBox="1"/>
          <p:nvPr/>
        </p:nvSpPr>
        <p:spPr>
          <a:xfrm>
            <a:off x="5767675" y="2227275"/>
            <a:ext cx="1080000" cy="18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A86E8"/>
                </a:solidFill>
                <a:latin typeface="Nunito"/>
                <a:ea typeface="Nunito"/>
                <a:cs typeface="Nunito"/>
                <a:sym typeface="Nunito"/>
              </a:rPr>
              <a:t>Pragya Singh</a:t>
            </a:r>
          </a:p>
          <a:p>
            <a:pPr marL="0" lvl="0" indent="0" algn="ctr" rtl="0">
              <a:spcBef>
                <a:spcPts val="0"/>
              </a:spcBef>
              <a:spcAft>
                <a:spcPts val="0"/>
              </a:spcAft>
              <a:buNone/>
            </a:pPr>
            <a:endParaRPr sz="1000" dirty="0">
              <a:latin typeface="Nunito"/>
              <a:ea typeface="Nunito"/>
              <a:cs typeface="Nunito"/>
              <a:sym typeface="Nunito"/>
            </a:endParaRPr>
          </a:p>
          <a:p>
            <a:pPr marL="0" lvl="0" indent="0" algn="ctr" rtl="0">
              <a:spcBef>
                <a:spcPts val="0"/>
              </a:spcBef>
              <a:spcAft>
                <a:spcPts val="0"/>
              </a:spcAft>
              <a:buNone/>
            </a:pPr>
            <a:endParaRPr sz="1000" dirty="0">
              <a:latin typeface="Nunito"/>
              <a:ea typeface="Nunito"/>
              <a:cs typeface="Nunito"/>
              <a:sym typeface="Nunito"/>
            </a:endParaRPr>
          </a:p>
        </p:txBody>
      </p:sp>
      <p:sp>
        <p:nvSpPr>
          <p:cNvPr id="843" name="Google Shape;843;p41"/>
          <p:cNvSpPr txBox="1"/>
          <p:nvPr/>
        </p:nvSpPr>
        <p:spPr>
          <a:xfrm>
            <a:off x="7180650" y="2227275"/>
            <a:ext cx="1080000" cy="180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rgbClr val="4A86E8"/>
                </a:solidFill>
                <a:latin typeface="Nunito"/>
                <a:ea typeface="Nunito"/>
                <a:cs typeface="Nunito"/>
                <a:sym typeface="Nunito"/>
              </a:rPr>
              <a:t>Romain Besombes</a:t>
            </a:r>
            <a:endParaRPr sz="1000" dirty="0">
              <a:solidFill>
                <a:srgbClr val="4A86E8"/>
              </a:solidFill>
              <a:latin typeface="Nunito"/>
              <a:ea typeface="Nunito"/>
              <a:cs typeface="Nunito"/>
              <a:sym typeface="Nunito"/>
            </a:endParaRPr>
          </a:p>
          <a:p>
            <a:pPr marL="0" lvl="0" indent="0" algn="ctr" rtl="0">
              <a:spcBef>
                <a:spcPts val="0"/>
              </a:spcBef>
              <a:spcAft>
                <a:spcPts val="0"/>
              </a:spcAft>
              <a:buNone/>
            </a:pPr>
            <a:endParaRPr sz="1000" dirty="0">
              <a:latin typeface="Nunito"/>
              <a:ea typeface="Nunito"/>
              <a:cs typeface="Nunito"/>
              <a:sym typeface="Nunito"/>
            </a:endParaRPr>
          </a:p>
        </p:txBody>
      </p:sp>
      <p:sp>
        <p:nvSpPr>
          <p:cNvPr id="844" name="Google Shape;844;p41"/>
          <p:cNvSpPr txBox="1"/>
          <p:nvPr/>
        </p:nvSpPr>
        <p:spPr>
          <a:xfrm>
            <a:off x="813800" y="3557525"/>
            <a:ext cx="7047600" cy="73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Nunito"/>
                <a:ea typeface="Nunito"/>
                <a:cs typeface="Nunito"/>
                <a:sym typeface="Nunito"/>
              </a:rPr>
              <a:t>Masters students at X-HEC Data Science for Business</a:t>
            </a:r>
            <a:endParaRPr b="1" dirty="0">
              <a:latin typeface="Nunito"/>
              <a:ea typeface="Nunito"/>
              <a:cs typeface="Nunito"/>
              <a:sym typeface="Nunito"/>
            </a:endParaRPr>
          </a:p>
        </p:txBody>
      </p:sp>
      <p:sp>
        <p:nvSpPr>
          <p:cNvPr id="2" name="ZoneTexte 1">
            <a:extLst>
              <a:ext uri="{FF2B5EF4-FFF2-40B4-BE49-F238E27FC236}">
                <a16:creationId xmlns:a16="http://schemas.microsoft.com/office/drawing/2014/main" id="{2CCAB8D0-CB72-554C-8FBB-5AFFBB1E7D4F}"/>
              </a:ext>
            </a:extLst>
          </p:cNvPr>
          <p:cNvSpPr txBox="1"/>
          <p:nvPr/>
        </p:nvSpPr>
        <p:spPr>
          <a:xfrm>
            <a:off x="7054758" y="2594294"/>
            <a:ext cx="1476686" cy="338554"/>
          </a:xfrm>
          <a:prstGeom prst="rect">
            <a:avLst/>
          </a:prstGeom>
          <a:noFill/>
        </p:spPr>
        <p:txBody>
          <a:bodyPr wrap="none" rtlCol="0">
            <a:spAutoFit/>
          </a:bodyPr>
          <a:lstStyle/>
          <a:p>
            <a:r>
              <a:rPr lang="fr-FR" sz="800" dirty="0" err="1">
                <a:latin typeface="+mn-lt"/>
                <a:ea typeface="Nunito"/>
                <a:cs typeface="Nunito"/>
                <a:sym typeface="Nunito"/>
              </a:rPr>
              <a:t>romain.besombes@hec.edu</a:t>
            </a:r>
            <a:endParaRPr lang="fr-FR" sz="800" dirty="0">
              <a:latin typeface="+mn-lt"/>
              <a:ea typeface="Nunito"/>
              <a:cs typeface="Nunito"/>
              <a:sym typeface="Nunito"/>
            </a:endParaRPr>
          </a:p>
          <a:p>
            <a:endParaRPr lang="fr-FR" sz="800" dirty="0">
              <a:latin typeface="+mn-lt"/>
            </a:endParaRPr>
          </a:p>
        </p:txBody>
      </p:sp>
      <p:sp>
        <p:nvSpPr>
          <p:cNvPr id="16" name="ZoneTexte 15">
            <a:extLst>
              <a:ext uri="{FF2B5EF4-FFF2-40B4-BE49-F238E27FC236}">
                <a16:creationId xmlns:a16="http://schemas.microsoft.com/office/drawing/2014/main" id="{AA4A0DFC-6460-AB40-A95E-EA536DDE5375}"/>
              </a:ext>
            </a:extLst>
          </p:cNvPr>
          <p:cNvSpPr txBox="1"/>
          <p:nvPr/>
        </p:nvSpPr>
        <p:spPr>
          <a:xfrm>
            <a:off x="5655963" y="2594294"/>
            <a:ext cx="1229824" cy="215444"/>
          </a:xfrm>
          <a:prstGeom prst="rect">
            <a:avLst/>
          </a:prstGeom>
          <a:noFill/>
        </p:spPr>
        <p:txBody>
          <a:bodyPr wrap="none" rtlCol="0">
            <a:spAutoFit/>
          </a:bodyPr>
          <a:lstStyle/>
          <a:p>
            <a:pPr lvl="0" algn="ctr"/>
            <a:r>
              <a:rPr lang="fr-FR" sz="800" dirty="0" err="1">
                <a:latin typeface="Nunito"/>
                <a:ea typeface="Nunito"/>
                <a:cs typeface="Nunito"/>
                <a:sym typeface="Nunito"/>
              </a:rPr>
              <a:t>pragya.singh@hec.edu</a:t>
            </a:r>
            <a:endParaRPr lang="fr-FR" sz="800" dirty="0">
              <a:latin typeface="Nunito"/>
              <a:ea typeface="Nunito"/>
              <a:cs typeface="Nunito"/>
              <a:sym typeface="Nunito"/>
            </a:endParaRPr>
          </a:p>
        </p:txBody>
      </p:sp>
      <p:sp>
        <p:nvSpPr>
          <p:cNvPr id="17" name="ZoneTexte 16">
            <a:extLst>
              <a:ext uri="{FF2B5EF4-FFF2-40B4-BE49-F238E27FC236}">
                <a16:creationId xmlns:a16="http://schemas.microsoft.com/office/drawing/2014/main" id="{54FA33D7-4787-DB4C-9BA3-2B58EF2042B7}"/>
              </a:ext>
            </a:extLst>
          </p:cNvPr>
          <p:cNvSpPr txBox="1"/>
          <p:nvPr/>
        </p:nvSpPr>
        <p:spPr>
          <a:xfrm>
            <a:off x="3761399" y="2594294"/>
            <a:ext cx="1611644" cy="338554"/>
          </a:xfrm>
          <a:prstGeom prst="rect">
            <a:avLst/>
          </a:prstGeom>
          <a:noFill/>
        </p:spPr>
        <p:txBody>
          <a:bodyPr wrap="square" rtlCol="0">
            <a:spAutoFit/>
          </a:bodyPr>
          <a:lstStyle/>
          <a:p>
            <a:pPr lvl="0" algn="ctr"/>
            <a:r>
              <a:rPr lang="fr-FR" sz="800" dirty="0" err="1">
                <a:latin typeface="Nunito"/>
                <a:ea typeface="Nunito"/>
                <a:cs typeface="Nunito"/>
                <a:sym typeface="Nunito"/>
              </a:rPr>
              <a:t>marc-samvath-philippe.vigneron@hec.edu</a:t>
            </a:r>
            <a:endParaRPr lang="fr-FR" sz="800" dirty="0">
              <a:latin typeface="Nunito"/>
              <a:ea typeface="Nunito"/>
              <a:cs typeface="Nunito"/>
              <a:sym typeface="Nunito"/>
            </a:endParaRPr>
          </a:p>
        </p:txBody>
      </p:sp>
      <p:sp>
        <p:nvSpPr>
          <p:cNvPr id="18" name="ZoneTexte 17">
            <a:extLst>
              <a:ext uri="{FF2B5EF4-FFF2-40B4-BE49-F238E27FC236}">
                <a16:creationId xmlns:a16="http://schemas.microsoft.com/office/drawing/2014/main" id="{BB2E7B53-FC4E-B141-92E2-707A9036DE09}"/>
              </a:ext>
            </a:extLst>
          </p:cNvPr>
          <p:cNvSpPr txBox="1"/>
          <p:nvPr/>
        </p:nvSpPr>
        <p:spPr>
          <a:xfrm>
            <a:off x="2367943" y="2594294"/>
            <a:ext cx="1104790" cy="215444"/>
          </a:xfrm>
          <a:prstGeom prst="rect">
            <a:avLst/>
          </a:prstGeom>
          <a:noFill/>
        </p:spPr>
        <p:txBody>
          <a:bodyPr wrap="none" rtlCol="0">
            <a:spAutoFit/>
          </a:bodyPr>
          <a:lstStyle/>
          <a:p>
            <a:pPr lvl="0" algn="ctr"/>
            <a:r>
              <a:rPr lang="fr-FR" sz="800" dirty="0" err="1">
                <a:latin typeface="Nunito"/>
                <a:ea typeface="Nunito"/>
                <a:cs typeface="Nunito"/>
                <a:sym typeface="Nunito"/>
              </a:rPr>
              <a:t>leon.leitao@hec.edu</a:t>
            </a:r>
            <a:endParaRPr lang="fr-FR" sz="800" dirty="0">
              <a:latin typeface="Nunito"/>
              <a:ea typeface="Nunito"/>
              <a:cs typeface="Nunito"/>
              <a:sym typeface="Nunito"/>
            </a:endParaRPr>
          </a:p>
        </p:txBody>
      </p:sp>
      <p:sp>
        <p:nvSpPr>
          <p:cNvPr id="19" name="ZoneTexte 18">
            <a:extLst>
              <a:ext uri="{FF2B5EF4-FFF2-40B4-BE49-F238E27FC236}">
                <a16:creationId xmlns:a16="http://schemas.microsoft.com/office/drawing/2014/main" id="{87701059-E55A-6447-AAA9-1EEA185A7740}"/>
              </a:ext>
            </a:extLst>
          </p:cNvPr>
          <p:cNvSpPr txBox="1"/>
          <p:nvPr/>
        </p:nvSpPr>
        <p:spPr>
          <a:xfrm>
            <a:off x="575048" y="2594294"/>
            <a:ext cx="1298753" cy="215444"/>
          </a:xfrm>
          <a:prstGeom prst="rect">
            <a:avLst/>
          </a:prstGeom>
          <a:noFill/>
        </p:spPr>
        <p:txBody>
          <a:bodyPr wrap="none" rtlCol="0">
            <a:spAutoFit/>
          </a:bodyPr>
          <a:lstStyle/>
          <a:p>
            <a:pPr lvl="0" algn="just"/>
            <a:r>
              <a:rPr lang="fr-FR" sz="800" dirty="0" err="1">
                <a:latin typeface="Nunito"/>
                <a:ea typeface="Nunito"/>
                <a:cs typeface="Nunito"/>
                <a:sym typeface="Nunito"/>
              </a:rPr>
              <a:t>akhila.vangara@hec.edu</a:t>
            </a:r>
            <a:endParaRPr lang="fr-FR" sz="800" dirty="0">
              <a:latin typeface="Nunito"/>
              <a:ea typeface="Nunito"/>
              <a:cs typeface="Nunito"/>
              <a:sym typeface="Nunito"/>
            </a:endParaRPr>
          </a:p>
        </p:txBody>
      </p:sp>
    </p:spTree>
    <p:extLst>
      <p:ext uri="{BB962C8B-B14F-4D97-AF65-F5344CB8AC3E}">
        <p14:creationId xmlns:p14="http://schemas.microsoft.com/office/powerpoint/2010/main" val="537809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076" name="Google Shape;1076;p58"/>
          <p:cNvSpPr txBox="1"/>
          <p:nvPr/>
        </p:nvSpPr>
        <p:spPr>
          <a:xfrm>
            <a:off x="908350" y="196325"/>
            <a:ext cx="6700800" cy="41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434343"/>
                </a:solidFill>
                <a:latin typeface="Maven Pro"/>
                <a:ea typeface="Maven Pro"/>
                <a:cs typeface="Maven Pro"/>
                <a:sym typeface="Maven Pro"/>
              </a:rPr>
              <a:t>Annex:</a:t>
            </a:r>
            <a:r>
              <a:rPr lang="en" sz="2400" b="1">
                <a:solidFill>
                  <a:srgbClr val="434343"/>
                </a:solidFill>
                <a:latin typeface="Maven Pro"/>
                <a:ea typeface="Maven Pro"/>
                <a:cs typeface="Maven Pro"/>
                <a:sym typeface="Maven Pro"/>
              </a:rPr>
              <a:t>A background on</a:t>
            </a:r>
            <a:r>
              <a:rPr lang="en" sz="2400" b="1" i="0" u="none" strike="noStrike" cap="none">
                <a:solidFill>
                  <a:srgbClr val="434343"/>
                </a:solidFill>
                <a:latin typeface="Maven Pro"/>
                <a:ea typeface="Maven Pro"/>
                <a:cs typeface="Maven Pro"/>
                <a:sym typeface="Maven Pro"/>
              </a:rPr>
              <a:t> </a:t>
            </a:r>
            <a:r>
              <a:rPr lang="en" sz="2400" b="1">
                <a:solidFill>
                  <a:srgbClr val="434343"/>
                </a:solidFill>
                <a:latin typeface="Maven Pro"/>
                <a:ea typeface="Maven Pro"/>
                <a:cs typeface="Maven Pro"/>
                <a:sym typeface="Maven Pro"/>
              </a:rPr>
              <a:t>LightGBM </a:t>
            </a:r>
            <a:endParaRPr sz="2400" b="1" i="0" u="none" strike="noStrike" cap="none">
              <a:solidFill>
                <a:srgbClr val="434343"/>
              </a:solidFill>
              <a:latin typeface="Maven Pro"/>
              <a:ea typeface="Maven Pro"/>
              <a:cs typeface="Maven Pro"/>
              <a:sym typeface="Maven Pro"/>
            </a:endParaRPr>
          </a:p>
        </p:txBody>
      </p:sp>
      <p:sp>
        <p:nvSpPr>
          <p:cNvPr id="1078" name="Google Shape;1078;p58"/>
          <p:cNvSpPr txBox="1"/>
          <p:nvPr/>
        </p:nvSpPr>
        <p:spPr>
          <a:xfrm>
            <a:off x="0" y="3590200"/>
            <a:ext cx="6070800" cy="14271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SzPts val="1400"/>
              <a:buChar char="●"/>
            </a:pPr>
            <a:r>
              <a:rPr lang="en">
                <a:solidFill>
                  <a:srgbClr val="292929"/>
                </a:solidFill>
                <a:highlight>
                  <a:srgbClr val="FFFFFF"/>
                </a:highlight>
              </a:rPr>
              <a:t>Leaf wise tree growth as opposed to level wise growth</a:t>
            </a:r>
            <a:endParaRPr>
              <a:solidFill>
                <a:srgbClr val="292929"/>
              </a:solidFill>
              <a:highlight>
                <a:srgbClr val="FFFFFF"/>
              </a:highlight>
            </a:endParaRPr>
          </a:p>
          <a:p>
            <a:pPr marL="457200" lvl="0" indent="-317500" algn="l" rtl="0">
              <a:lnSpc>
                <a:spcPct val="115000"/>
              </a:lnSpc>
              <a:spcBef>
                <a:spcPts val="0"/>
              </a:spcBef>
              <a:spcAft>
                <a:spcPts val="0"/>
              </a:spcAft>
              <a:buSzPts val="1400"/>
              <a:buFont typeface="Nunito"/>
              <a:buChar char="●"/>
            </a:pPr>
            <a:r>
              <a:rPr lang="en" b="1" i="1">
                <a:solidFill>
                  <a:srgbClr val="292929"/>
                </a:solidFill>
                <a:highlight>
                  <a:srgbClr val="FFFFFF"/>
                </a:highlight>
              </a:rPr>
              <a:t>EFB(Exclusive Feature Bundling) </a:t>
            </a:r>
            <a:r>
              <a:rPr lang="en">
                <a:solidFill>
                  <a:srgbClr val="292929"/>
                </a:solidFill>
                <a:highlight>
                  <a:srgbClr val="FFFFFF"/>
                </a:highlight>
              </a:rPr>
              <a:t>merges the features to reduce the training complexity. </a:t>
            </a:r>
            <a:endParaRPr>
              <a:solidFill>
                <a:srgbClr val="292929"/>
              </a:solidFill>
              <a:highlight>
                <a:srgbClr val="FFFFFF"/>
              </a:highlight>
            </a:endParaRPr>
          </a:p>
          <a:p>
            <a:pPr marL="457200" lvl="0" indent="-317500" algn="l" rtl="0">
              <a:lnSpc>
                <a:spcPct val="115000"/>
              </a:lnSpc>
              <a:spcBef>
                <a:spcPts val="0"/>
              </a:spcBef>
              <a:spcAft>
                <a:spcPts val="0"/>
              </a:spcAft>
              <a:buClr>
                <a:srgbClr val="292929"/>
              </a:buClr>
              <a:buSzPts val="1400"/>
              <a:buChar char="●"/>
            </a:pPr>
            <a:r>
              <a:rPr lang="en">
                <a:solidFill>
                  <a:srgbClr val="292929"/>
                </a:solidFill>
                <a:highlight>
                  <a:srgbClr val="FFFFFF"/>
                </a:highlight>
              </a:rPr>
              <a:t>Much faster training time without compromising on the performance.</a:t>
            </a:r>
            <a:endParaRPr>
              <a:solidFill>
                <a:srgbClr val="292929"/>
              </a:solidFill>
              <a:highlight>
                <a:srgbClr val="FFFFFF"/>
              </a:highlight>
            </a:endParaRPr>
          </a:p>
        </p:txBody>
      </p:sp>
      <p:pic>
        <p:nvPicPr>
          <p:cNvPr id="1079" name="Google Shape;1079;p58"/>
          <p:cNvPicPr preferRelativeResize="0"/>
          <p:nvPr/>
        </p:nvPicPr>
        <p:blipFill>
          <a:blip r:embed="rId3">
            <a:alphaModFix/>
          </a:blip>
          <a:stretch>
            <a:fillRect/>
          </a:stretch>
        </p:blipFill>
        <p:spPr>
          <a:xfrm>
            <a:off x="699838" y="883788"/>
            <a:ext cx="7324725" cy="2543175"/>
          </a:xfrm>
          <a:prstGeom prst="rect">
            <a:avLst/>
          </a:prstGeom>
          <a:noFill/>
          <a:ln>
            <a:noFill/>
          </a:ln>
        </p:spPr>
      </p:pic>
      <p:pic>
        <p:nvPicPr>
          <p:cNvPr id="1080" name="Google Shape;1080;p58" descr="Image for post"/>
          <p:cNvPicPr preferRelativeResize="0"/>
          <p:nvPr/>
        </p:nvPicPr>
        <p:blipFill>
          <a:blip r:embed="rId4">
            <a:alphaModFix/>
          </a:blip>
          <a:stretch>
            <a:fillRect/>
          </a:stretch>
        </p:blipFill>
        <p:spPr>
          <a:xfrm>
            <a:off x="6194200" y="3285550"/>
            <a:ext cx="2877375" cy="1731750"/>
          </a:xfrm>
          <a:prstGeom prst="rect">
            <a:avLst/>
          </a:prstGeom>
          <a:noFill/>
          <a:ln>
            <a:noFill/>
          </a:ln>
        </p:spPr>
      </p:pic>
    </p:spTree>
    <p:extLst>
      <p:ext uri="{BB962C8B-B14F-4D97-AF65-F5344CB8AC3E}">
        <p14:creationId xmlns:p14="http://schemas.microsoft.com/office/powerpoint/2010/main" val="3819452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59"/>
          <p:cNvSpPr txBox="1"/>
          <p:nvPr/>
        </p:nvSpPr>
        <p:spPr>
          <a:xfrm>
            <a:off x="908350" y="196325"/>
            <a:ext cx="6700800" cy="41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434343"/>
                </a:solidFill>
                <a:latin typeface="Maven Pro"/>
                <a:ea typeface="Maven Pro"/>
                <a:cs typeface="Maven Pro"/>
                <a:sym typeface="Maven Pro"/>
              </a:rPr>
              <a:t>Annex: Q and N</a:t>
            </a:r>
            <a:endParaRPr/>
          </a:p>
        </p:txBody>
      </p:sp>
      <p:sp>
        <p:nvSpPr>
          <p:cNvPr id="1087" name="Google Shape;1087;p59"/>
          <p:cNvSpPr txBox="1"/>
          <p:nvPr/>
        </p:nvSpPr>
        <p:spPr>
          <a:xfrm>
            <a:off x="766575" y="1149875"/>
            <a:ext cx="7158900" cy="3498900"/>
          </a:xfrm>
          <a:prstGeom prst="rect">
            <a:avLst/>
          </a:prstGeom>
          <a:noFill/>
          <a:ln>
            <a:noFill/>
          </a:ln>
        </p:spPr>
        <p:txBody>
          <a:bodyPr spcFirstLastPara="1" wrap="square" lIns="91425" tIns="91425" rIns="91425" bIns="91425" anchor="t" anchorCtr="0">
            <a:noAutofit/>
          </a:bodyPr>
          <a:lstStyle/>
          <a:p>
            <a:pPr marL="228600" lvl="0" indent="-228600" algn="l" rtl="0">
              <a:lnSpc>
                <a:spcPct val="90000"/>
              </a:lnSpc>
              <a:spcBef>
                <a:spcPts val="0"/>
              </a:spcBef>
              <a:spcAft>
                <a:spcPts val="0"/>
              </a:spcAft>
              <a:buSzPts val="2800"/>
              <a:buChar char="•"/>
            </a:pPr>
            <a:r>
              <a:rPr lang="en" sz="2800">
                <a:latin typeface="Calibri"/>
                <a:ea typeface="Calibri"/>
                <a:cs typeface="Calibri"/>
                <a:sym typeface="Calibri"/>
              </a:rPr>
              <a:t>For a given plane i, N_i represents the number of planes taxiing at time AOBT_i, including i</a:t>
            </a:r>
            <a:endParaRPr sz="2800">
              <a:latin typeface="Calibri"/>
              <a:ea typeface="Calibri"/>
              <a:cs typeface="Calibri"/>
              <a:sym typeface="Calibri"/>
            </a:endParaRPr>
          </a:p>
          <a:p>
            <a:pPr marL="228600" lvl="0" indent="-228600" algn="l" rtl="0">
              <a:lnSpc>
                <a:spcPct val="90000"/>
              </a:lnSpc>
              <a:spcBef>
                <a:spcPts val="1000"/>
              </a:spcBef>
              <a:spcAft>
                <a:spcPts val="0"/>
              </a:spcAft>
              <a:buSzPts val="2800"/>
              <a:buChar char="•"/>
            </a:pPr>
            <a:r>
              <a:rPr lang="en" sz="2800">
                <a:latin typeface="Calibri"/>
                <a:ea typeface="Calibri"/>
                <a:cs typeface="Calibri"/>
                <a:sym typeface="Calibri"/>
              </a:rPr>
              <a:t>For a given plane i, Q_i represents the number of planes taking off in the interval [AOBT_i, ATOT_i], i.e. the number of planes taking off while i is taxiing.</a:t>
            </a:r>
            <a:endParaRPr sz="2800">
              <a:latin typeface="Calibri"/>
              <a:ea typeface="Calibri"/>
              <a:cs typeface="Calibri"/>
              <a:sym typeface="Calibri"/>
            </a:endParaRPr>
          </a:p>
          <a:p>
            <a:pPr marL="0" lvl="0" indent="0" algn="l" rtl="0">
              <a:spcBef>
                <a:spcPts val="0"/>
              </a:spcBef>
              <a:spcAft>
                <a:spcPts val="0"/>
              </a:spcAft>
              <a:buNone/>
            </a:pPr>
            <a:endParaRPr>
              <a:latin typeface="Nunito"/>
              <a:ea typeface="Nunito"/>
              <a:cs typeface="Nunito"/>
              <a:sym typeface="Nunito"/>
            </a:endParaRPr>
          </a:p>
        </p:txBody>
      </p:sp>
    </p:spTree>
    <p:extLst>
      <p:ext uri="{BB962C8B-B14F-4D97-AF65-F5344CB8AC3E}">
        <p14:creationId xmlns:p14="http://schemas.microsoft.com/office/powerpoint/2010/main" val="2958127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0"/>
          <p:cNvSpPr txBox="1"/>
          <p:nvPr/>
        </p:nvSpPr>
        <p:spPr>
          <a:xfrm>
            <a:off x="908350" y="196325"/>
            <a:ext cx="6700800" cy="41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434343"/>
                </a:solidFill>
                <a:latin typeface="Maven Pro"/>
                <a:ea typeface="Maven Pro"/>
                <a:cs typeface="Maven Pro"/>
                <a:sym typeface="Maven Pro"/>
              </a:rPr>
              <a:t>Annex: Q and N</a:t>
            </a:r>
            <a:endParaRPr/>
          </a:p>
        </p:txBody>
      </p:sp>
      <p:sp>
        <p:nvSpPr>
          <p:cNvPr id="1094" name="Google Shape;1094;p60"/>
          <p:cNvSpPr txBox="1"/>
          <p:nvPr/>
        </p:nvSpPr>
        <p:spPr>
          <a:xfrm>
            <a:off x="766575" y="1149875"/>
            <a:ext cx="7158900" cy="3498900"/>
          </a:xfrm>
          <a:prstGeom prst="rect">
            <a:avLst/>
          </a:prstGeom>
          <a:noFill/>
          <a:ln>
            <a:noFill/>
          </a:ln>
        </p:spPr>
        <p:txBody>
          <a:bodyPr spcFirstLastPara="1" wrap="square" lIns="91425" tIns="91425" rIns="91425" bIns="91425" anchor="t" anchorCtr="0">
            <a:noAutofit/>
          </a:bodyPr>
          <a:lstStyle/>
          <a:p>
            <a:pPr marL="228600" lvl="0" indent="-247650" algn="l" rtl="0">
              <a:lnSpc>
                <a:spcPct val="110000"/>
              </a:lnSpc>
              <a:spcBef>
                <a:spcPts val="0"/>
              </a:spcBef>
              <a:spcAft>
                <a:spcPts val="0"/>
              </a:spcAft>
              <a:buSzPts val="2100"/>
              <a:buChar char="•"/>
            </a:pPr>
            <a:r>
              <a:rPr lang="en" sz="2100">
                <a:latin typeface="Calibri"/>
                <a:ea typeface="Calibri"/>
                <a:cs typeface="Calibri"/>
                <a:sym typeface="Calibri"/>
              </a:rPr>
              <a:t>For a plane i, Q_i represents the number of planes taking off in the interval [AOBT_i, ATOT_i]</a:t>
            </a:r>
            <a:endParaRPr sz="2100">
              <a:latin typeface="Calibri"/>
              <a:ea typeface="Calibri"/>
              <a:cs typeface="Calibri"/>
              <a:sym typeface="Calibri"/>
            </a:endParaRPr>
          </a:p>
          <a:p>
            <a:pPr marL="228600" lvl="0" indent="-247650" algn="l" rtl="0">
              <a:lnSpc>
                <a:spcPct val="110000"/>
              </a:lnSpc>
              <a:spcBef>
                <a:spcPts val="1000"/>
              </a:spcBef>
              <a:spcAft>
                <a:spcPts val="0"/>
              </a:spcAft>
              <a:buSzPts val="2100"/>
              <a:buChar char="•"/>
            </a:pPr>
            <a:r>
              <a:rPr lang="en" sz="2100" b="1" u="sng">
                <a:latin typeface="Calibri"/>
                <a:ea typeface="Calibri"/>
                <a:cs typeface="Calibri"/>
                <a:sym typeface="Calibri"/>
              </a:rPr>
              <a:t>Problem</a:t>
            </a:r>
            <a:r>
              <a:rPr lang="en" sz="2100">
                <a:latin typeface="Calibri"/>
                <a:ea typeface="Calibri"/>
                <a:cs typeface="Calibri"/>
                <a:sym typeface="Calibri"/>
              </a:rPr>
              <a:t>: ATOT_i is </a:t>
            </a:r>
            <a:r>
              <a:rPr lang="en" sz="2100" b="1">
                <a:latin typeface="Calibri"/>
                <a:ea typeface="Calibri"/>
                <a:cs typeface="Calibri"/>
                <a:sym typeface="Calibri"/>
              </a:rPr>
              <a:t>unknown at AOBT_i</a:t>
            </a:r>
            <a:r>
              <a:rPr lang="en" sz="2100">
                <a:latin typeface="Calibri"/>
                <a:ea typeface="Calibri"/>
                <a:cs typeface="Calibri"/>
                <a:sym typeface="Calibri"/>
              </a:rPr>
              <a:t>, as well the ATOT of flights still taxiing and not having taken off.</a:t>
            </a:r>
            <a:endParaRPr sz="2100">
              <a:latin typeface="Calibri"/>
              <a:ea typeface="Calibri"/>
              <a:cs typeface="Calibri"/>
              <a:sym typeface="Calibri"/>
            </a:endParaRPr>
          </a:p>
          <a:p>
            <a:pPr marL="228600" lvl="0" indent="-247650" algn="l" rtl="0">
              <a:lnSpc>
                <a:spcPct val="110000"/>
              </a:lnSpc>
              <a:spcBef>
                <a:spcPts val="1000"/>
              </a:spcBef>
              <a:spcAft>
                <a:spcPts val="0"/>
              </a:spcAft>
              <a:buSzPts val="2100"/>
              <a:buChar char="•"/>
            </a:pPr>
            <a:r>
              <a:rPr lang="en" sz="2100" b="1" u="sng">
                <a:latin typeface="Calibri"/>
                <a:ea typeface="Calibri"/>
                <a:cs typeface="Calibri"/>
                <a:sym typeface="Calibri"/>
              </a:rPr>
              <a:t>Solution</a:t>
            </a:r>
            <a:r>
              <a:rPr lang="en" sz="2100">
                <a:latin typeface="Calibri"/>
                <a:ea typeface="Calibri"/>
                <a:cs typeface="Calibri"/>
                <a:sym typeface="Calibri"/>
              </a:rPr>
              <a:t>: For all flights j compute the rolling mean RM_j of the TO‘s of the last n flights </a:t>
            </a:r>
            <a:r>
              <a:rPr lang="en" sz="2100" b="1">
                <a:latin typeface="Calibri"/>
                <a:ea typeface="Calibri"/>
                <a:cs typeface="Calibri"/>
                <a:sym typeface="Calibri"/>
              </a:rPr>
              <a:t>that have taken off</a:t>
            </a:r>
            <a:r>
              <a:rPr lang="en" sz="2100">
                <a:latin typeface="Calibri"/>
                <a:ea typeface="Calibri"/>
                <a:cs typeface="Calibri"/>
                <a:sym typeface="Calibri"/>
              </a:rPr>
              <a:t>. Then for flight i, compute the number of flights with AOBT_j + RM_j in [AOBT_i, AOBT_i +RM_i]</a:t>
            </a:r>
            <a:endParaRPr sz="2100">
              <a:latin typeface="Calibri"/>
              <a:ea typeface="Calibri"/>
              <a:cs typeface="Calibri"/>
              <a:sym typeface="Calibri"/>
            </a:endParaRPr>
          </a:p>
          <a:p>
            <a:pPr marL="228600" lvl="0" indent="0" algn="l" rtl="0">
              <a:lnSpc>
                <a:spcPct val="90000"/>
              </a:lnSpc>
              <a:spcBef>
                <a:spcPts val="0"/>
              </a:spcBef>
              <a:spcAft>
                <a:spcPts val="0"/>
              </a:spcAft>
              <a:buNone/>
            </a:pPr>
            <a:endParaRPr sz="1900">
              <a:latin typeface="Calibri"/>
              <a:ea typeface="Calibri"/>
              <a:cs typeface="Calibri"/>
              <a:sym typeface="Calibri"/>
            </a:endParaRPr>
          </a:p>
          <a:p>
            <a:pPr marL="0" lvl="0" indent="0" algn="l" rtl="0">
              <a:spcBef>
                <a:spcPts val="0"/>
              </a:spcBef>
              <a:spcAft>
                <a:spcPts val="0"/>
              </a:spcAft>
              <a:buNone/>
            </a:pPr>
            <a:endParaRPr sz="500">
              <a:latin typeface="Nunito"/>
              <a:ea typeface="Nunito"/>
              <a:cs typeface="Nunito"/>
              <a:sym typeface="Nunito"/>
            </a:endParaRPr>
          </a:p>
        </p:txBody>
      </p:sp>
    </p:spTree>
    <p:extLst>
      <p:ext uri="{BB962C8B-B14F-4D97-AF65-F5344CB8AC3E}">
        <p14:creationId xmlns:p14="http://schemas.microsoft.com/office/powerpoint/2010/main" val="37321835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1"/>
          <p:cNvSpPr txBox="1"/>
          <p:nvPr/>
        </p:nvSpPr>
        <p:spPr>
          <a:xfrm>
            <a:off x="908350" y="196325"/>
            <a:ext cx="6700800" cy="41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434343"/>
                </a:solidFill>
                <a:latin typeface="Maven Pro"/>
                <a:ea typeface="Maven Pro"/>
                <a:cs typeface="Maven Pro"/>
                <a:sym typeface="Maven Pro"/>
              </a:rPr>
              <a:t>Annex: Q and N</a:t>
            </a:r>
            <a:endParaRPr/>
          </a:p>
        </p:txBody>
      </p:sp>
      <p:sp>
        <p:nvSpPr>
          <p:cNvPr id="1101" name="Google Shape;1101;p61"/>
          <p:cNvSpPr txBox="1"/>
          <p:nvPr/>
        </p:nvSpPr>
        <p:spPr>
          <a:xfrm>
            <a:off x="766575" y="1149875"/>
            <a:ext cx="7158900" cy="3498900"/>
          </a:xfrm>
          <a:prstGeom prst="rect">
            <a:avLst/>
          </a:prstGeom>
          <a:noFill/>
          <a:ln>
            <a:noFill/>
          </a:ln>
        </p:spPr>
        <p:txBody>
          <a:bodyPr spcFirstLastPara="1" wrap="square" lIns="91425" tIns="91425" rIns="91425" bIns="91425" anchor="t" anchorCtr="0">
            <a:noAutofit/>
          </a:bodyPr>
          <a:lstStyle/>
          <a:p>
            <a:pPr marL="228600" lvl="0" indent="-292100" algn="l" rtl="0">
              <a:lnSpc>
                <a:spcPct val="90000"/>
              </a:lnSpc>
              <a:spcBef>
                <a:spcPts val="0"/>
              </a:spcBef>
              <a:spcAft>
                <a:spcPts val="0"/>
              </a:spcAft>
              <a:buSzPts val="2800"/>
              <a:buChar char="•"/>
            </a:pPr>
            <a:r>
              <a:rPr lang="en" sz="2800" b="1" u="sng">
                <a:latin typeface="Calibri"/>
                <a:ea typeface="Calibri"/>
                <a:cs typeface="Calibri"/>
                <a:sym typeface="Calibri"/>
              </a:rPr>
              <a:t>To compute N</a:t>
            </a:r>
            <a:r>
              <a:rPr lang="en" sz="2800">
                <a:latin typeface="Calibri"/>
                <a:ea typeface="Calibri"/>
                <a:cs typeface="Calibri"/>
                <a:sym typeface="Calibri"/>
              </a:rPr>
              <a:t>: </a:t>
            </a:r>
            <a:endParaRPr sz="2800">
              <a:latin typeface="Calibri"/>
              <a:ea typeface="Calibri"/>
              <a:cs typeface="Calibri"/>
              <a:sym typeface="Calibri"/>
            </a:endParaRPr>
          </a:p>
          <a:p>
            <a:pPr marL="685800" lvl="1" indent="-292100" algn="l" rtl="0">
              <a:lnSpc>
                <a:spcPct val="90000"/>
              </a:lnSpc>
              <a:spcBef>
                <a:spcPts val="0"/>
              </a:spcBef>
              <a:spcAft>
                <a:spcPts val="0"/>
              </a:spcAft>
              <a:buSzPts val="2800"/>
              <a:buChar char="•"/>
            </a:pPr>
            <a:r>
              <a:rPr lang="en" sz="2800">
                <a:latin typeface="Calibri"/>
                <a:ea typeface="Calibri"/>
                <a:cs typeface="Calibri"/>
                <a:sym typeface="Calibri"/>
              </a:rPr>
              <a:t>order the flights chronologically by AOBT</a:t>
            </a:r>
            <a:endParaRPr sz="2800">
              <a:latin typeface="Calibri"/>
              <a:ea typeface="Calibri"/>
              <a:cs typeface="Calibri"/>
              <a:sym typeface="Calibri"/>
            </a:endParaRPr>
          </a:p>
          <a:p>
            <a:pPr marL="685800" lvl="1" indent="-292100" algn="l" rtl="0">
              <a:lnSpc>
                <a:spcPct val="90000"/>
              </a:lnSpc>
              <a:spcBef>
                <a:spcPts val="0"/>
              </a:spcBef>
              <a:spcAft>
                <a:spcPts val="0"/>
              </a:spcAft>
              <a:buSzPts val="2800"/>
              <a:buChar char="•"/>
            </a:pPr>
            <a:r>
              <a:rPr lang="en" sz="2800">
                <a:latin typeface="Calibri"/>
                <a:ea typeface="Calibri"/>
                <a:cs typeface="Calibri"/>
                <a:sym typeface="Calibri"/>
              </a:rPr>
              <a:t>For each flight i, count the number of flights with an earlier AOBT</a:t>
            </a:r>
            <a:endParaRPr sz="2800">
              <a:latin typeface="Calibri"/>
              <a:ea typeface="Calibri"/>
              <a:cs typeface="Calibri"/>
              <a:sym typeface="Calibri"/>
            </a:endParaRPr>
          </a:p>
          <a:p>
            <a:pPr marL="685800" lvl="1" indent="-292100" algn="l" rtl="0">
              <a:lnSpc>
                <a:spcPct val="90000"/>
              </a:lnSpc>
              <a:spcBef>
                <a:spcPts val="0"/>
              </a:spcBef>
              <a:spcAft>
                <a:spcPts val="0"/>
              </a:spcAft>
              <a:buSzPts val="2800"/>
              <a:buChar char="•"/>
            </a:pPr>
            <a:r>
              <a:rPr lang="en" sz="2800">
                <a:latin typeface="Calibri"/>
                <a:ea typeface="Calibri"/>
                <a:cs typeface="Calibri"/>
                <a:sym typeface="Calibri"/>
              </a:rPr>
              <a:t> Of those flights, discard the ones with an ATOT that is also earlier than AOBT</a:t>
            </a:r>
            <a:endParaRPr sz="2800">
              <a:latin typeface="Calibri"/>
              <a:ea typeface="Calibri"/>
              <a:cs typeface="Calibri"/>
              <a:sym typeface="Calibri"/>
            </a:endParaRPr>
          </a:p>
          <a:p>
            <a:pPr marL="228600" lvl="0" indent="0" algn="l" rtl="0">
              <a:lnSpc>
                <a:spcPct val="90000"/>
              </a:lnSpc>
              <a:spcBef>
                <a:spcPts val="1000"/>
              </a:spcBef>
              <a:spcAft>
                <a:spcPts val="0"/>
              </a:spcAft>
              <a:buNone/>
            </a:pPr>
            <a:endParaRPr sz="2800">
              <a:latin typeface="Calibri"/>
              <a:ea typeface="Calibri"/>
              <a:cs typeface="Calibri"/>
              <a:sym typeface="Calibri"/>
            </a:endParaRPr>
          </a:p>
          <a:p>
            <a:pPr marL="0" lvl="0" indent="0" algn="l" rtl="0">
              <a:spcBef>
                <a:spcPts val="0"/>
              </a:spcBef>
              <a:spcAft>
                <a:spcPts val="0"/>
              </a:spcAft>
              <a:buNone/>
            </a:pPr>
            <a:endParaRPr>
              <a:latin typeface="Nunito"/>
              <a:ea typeface="Nunito"/>
              <a:cs typeface="Nunito"/>
              <a:sym typeface="Nunito"/>
            </a:endParaRPr>
          </a:p>
        </p:txBody>
      </p:sp>
    </p:spTree>
    <p:extLst>
      <p:ext uri="{BB962C8B-B14F-4D97-AF65-F5344CB8AC3E}">
        <p14:creationId xmlns:p14="http://schemas.microsoft.com/office/powerpoint/2010/main" val="3484694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12" name="Google Shape;587;p31">
            <a:extLst>
              <a:ext uri="{FF2B5EF4-FFF2-40B4-BE49-F238E27FC236}">
                <a16:creationId xmlns:a16="http://schemas.microsoft.com/office/drawing/2014/main" id="{725C23FF-FF9C-4941-A481-5A1D4FF88174}"/>
              </a:ext>
            </a:extLst>
          </p:cNvPr>
          <p:cNvSpPr txBox="1">
            <a:spLocks/>
          </p:cNvSpPr>
          <p:nvPr/>
        </p:nvSpPr>
        <p:spPr>
          <a:xfrm>
            <a:off x="802699"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Our model outperforms the one currently used (rolling average </a:t>
            </a:r>
            <a:endParaRPr lang="fr-FR" dirty="0"/>
          </a:p>
        </p:txBody>
      </p:sp>
      <p:sp>
        <p:nvSpPr>
          <p:cNvPr id="4" name="ZoneTexte 3">
            <a:extLst>
              <a:ext uri="{FF2B5EF4-FFF2-40B4-BE49-F238E27FC236}">
                <a16:creationId xmlns:a16="http://schemas.microsoft.com/office/drawing/2014/main" id="{95F9537C-399F-EE47-B55A-9D19FFBCBB50}"/>
              </a:ext>
            </a:extLst>
          </p:cNvPr>
          <p:cNvSpPr txBox="1"/>
          <p:nvPr/>
        </p:nvSpPr>
        <p:spPr>
          <a:xfrm>
            <a:off x="1783464" y="908762"/>
            <a:ext cx="5708074" cy="461665"/>
          </a:xfrm>
          <a:prstGeom prst="rect">
            <a:avLst/>
          </a:prstGeom>
          <a:noFill/>
        </p:spPr>
        <p:txBody>
          <a:bodyPr wrap="square" rtlCol="0">
            <a:spAutoFit/>
          </a:bodyPr>
          <a:lstStyle/>
          <a:p>
            <a:pPr algn="ctr"/>
            <a:r>
              <a:rPr lang="fr-FR" sz="1200" dirty="0" err="1"/>
              <a:t>Average</a:t>
            </a:r>
            <a:r>
              <a:rPr lang="fr-FR" sz="1200" dirty="0"/>
              <a:t> </a:t>
            </a:r>
            <a:r>
              <a:rPr lang="fr-FR" sz="1200" dirty="0" err="1"/>
              <a:t>daily</a:t>
            </a:r>
            <a:r>
              <a:rPr lang="fr-FR" sz="1200" dirty="0"/>
              <a:t> </a:t>
            </a:r>
            <a:r>
              <a:rPr lang="fr-FR" sz="1200" dirty="0" err="1"/>
              <a:t>predictions</a:t>
            </a:r>
            <a:r>
              <a:rPr lang="fr-FR" sz="1200" dirty="0"/>
              <a:t> of the TO </a:t>
            </a:r>
            <a:r>
              <a:rPr lang="fr-FR" sz="1200" dirty="0" err="1"/>
              <a:t>with</a:t>
            </a:r>
            <a:r>
              <a:rPr lang="fr-FR" sz="1200" dirty="0"/>
              <a:t> </a:t>
            </a:r>
            <a:r>
              <a:rPr lang="fr-FR" sz="1200" dirty="0" err="1"/>
              <a:t>our</a:t>
            </a:r>
            <a:r>
              <a:rPr lang="fr-FR" sz="1200" dirty="0"/>
              <a:t> model (</a:t>
            </a:r>
            <a:r>
              <a:rPr lang="fr-FR" sz="1200" dirty="0" err="1"/>
              <a:t>LightGBM</a:t>
            </a:r>
            <a:r>
              <a:rPr lang="fr-FR" sz="1200" dirty="0"/>
              <a:t>) </a:t>
            </a:r>
          </a:p>
          <a:p>
            <a:pPr algn="ctr"/>
            <a:r>
              <a:rPr lang="fr-FR" sz="1200" dirty="0"/>
              <a:t>vs the 2 </a:t>
            </a:r>
            <a:r>
              <a:rPr lang="fr-FR" sz="1200" dirty="0" err="1"/>
              <a:t>months</a:t>
            </a:r>
            <a:r>
              <a:rPr lang="fr-FR" sz="1200" dirty="0"/>
              <a:t> </a:t>
            </a:r>
            <a:r>
              <a:rPr lang="fr-FR" sz="1200" dirty="0" err="1"/>
              <a:t>Moving</a:t>
            </a:r>
            <a:r>
              <a:rPr lang="fr-FR" sz="1200" dirty="0"/>
              <a:t> </a:t>
            </a:r>
            <a:r>
              <a:rPr lang="fr-FR" sz="1200" dirty="0" err="1"/>
              <a:t>Average</a:t>
            </a:r>
            <a:endParaRPr lang="fr-FR" sz="1200" dirty="0"/>
          </a:p>
        </p:txBody>
      </p:sp>
      <p:pic>
        <p:nvPicPr>
          <p:cNvPr id="5" name="Image 4">
            <a:extLst>
              <a:ext uri="{FF2B5EF4-FFF2-40B4-BE49-F238E27FC236}">
                <a16:creationId xmlns:a16="http://schemas.microsoft.com/office/drawing/2014/main" id="{B6E284B8-7AC3-574F-AE28-EE64F95D2D45}"/>
              </a:ext>
            </a:extLst>
          </p:cNvPr>
          <p:cNvPicPr>
            <a:picLocks noChangeAspect="1"/>
          </p:cNvPicPr>
          <p:nvPr/>
        </p:nvPicPr>
        <p:blipFill>
          <a:blip r:embed="rId3"/>
          <a:stretch>
            <a:fillRect/>
          </a:stretch>
        </p:blipFill>
        <p:spPr>
          <a:xfrm>
            <a:off x="1514763" y="1370427"/>
            <a:ext cx="6245476" cy="3453937"/>
          </a:xfrm>
          <a:prstGeom prst="rect">
            <a:avLst/>
          </a:prstGeom>
        </p:spPr>
      </p:pic>
      <p:sp>
        <p:nvSpPr>
          <p:cNvPr id="6" name="ZoneTexte 5">
            <a:extLst>
              <a:ext uri="{FF2B5EF4-FFF2-40B4-BE49-F238E27FC236}">
                <a16:creationId xmlns:a16="http://schemas.microsoft.com/office/drawing/2014/main" id="{493BBD52-27E3-C04F-920B-27B418095B1A}"/>
              </a:ext>
            </a:extLst>
          </p:cNvPr>
          <p:cNvSpPr txBox="1"/>
          <p:nvPr/>
        </p:nvSpPr>
        <p:spPr>
          <a:xfrm rot="16200000">
            <a:off x="583098" y="2629123"/>
            <a:ext cx="1601721" cy="261610"/>
          </a:xfrm>
          <a:prstGeom prst="rect">
            <a:avLst/>
          </a:prstGeom>
          <a:noFill/>
        </p:spPr>
        <p:txBody>
          <a:bodyPr wrap="none" rtlCol="0">
            <a:spAutoFit/>
          </a:bodyPr>
          <a:lstStyle/>
          <a:p>
            <a:r>
              <a:rPr lang="fr-FR" sz="1050" dirty="0"/>
              <a:t>TO </a:t>
            </a:r>
            <a:r>
              <a:rPr lang="fr-FR" sz="1050" dirty="0" err="1"/>
              <a:t>predictions</a:t>
            </a:r>
            <a:r>
              <a:rPr lang="fr-FR" sz="1050" dirty="0"/>
              <a:t> (in sec)</a:t>
            </a:r>
          </a:p>
        </p:txBody>
      </p:sp>
      <p:sp>
        <p:nvSpPr>
          <p:cNvPr id="7" name="ZoneTexte 6">
            <a:extLst>
              <a:ext uri="{FF2B5EF4-FFF2-40B4-BE49-F238E27FC236}">
                <a16:creationId xmlns:a16="http://schemas.microsoft.com/office/drawing/2014/main" id="{D8DF62F2-B5C1-D54E-9527-DBA29CF8BE1C}"/>
              </a:ext>
            </a:extLst>
          </p:cNvPr>
          <p:cNvSpPr txBox="1"/>
          <p:nvPr/>
        </p:nvSpPr>
        <p:spPr>
          <a:xfrm>
            <a:off x="1514762" y="4802839"/>
            <a:ext cx="7154523" cy="307777"/>
          </a:xfrm>
          <a:prstGeom prst="rect">
            <a:avLst/>
          </a:prstGeom>
          <a:noFill/>
        </p:spPr>
        <p:txBody>
          <a:bodyPr wrap="none" rtlCol="0">
            <a:spAutoFit/>
          </a:bodyPr>
          <a:lstStyle/>
          <a:p>
            <a:r>
              <a:rPr lang="fr-FR" dirty="0"/>
              <a:t>On </a:t>
            </a:r>
            <a:r>
              <a:rPr lang="fr-FR" dirty="0" err="1"/>
              <a:t>average</a:t>
            </a:r>
            <a:r>
              <a:rPr lang="fr-FR" dirty="0"/>
              <a:t> </a:t>
            </a:r>
            <a:r>
              <a:rPr lang="fr-FR" dirty="0" err="1"/>
              <a:t>our</a:t>
            </a:r>
            <a:r>
              <a:rPr lang="fr-FR" dirty="0"/>
              <a:t> model </a:t>
            </a:r>
            <a:r>
              <a:rPr lang="fr-FR" dirty="0" err="1"/>
              <a:t>is</a:t>
            </a:r>
            <a:r>
              <a:rPr lang="fr-FR" dirty="0"/>
              <a:t> </a:t>
            </a:r>
            <a:r>
              <a:rPr lang="fr-FR" dirty="0" err="1"/>
              <a:t>better</a:t>
            </a:r>
            <a:r>
              <a:rPr lang="fr-FR" dirty="0"/>
              <a:t>. It </a:t>
            </a:r>
            <a:r>
              <a:rPr lang="fr-FR" dirty="0" err="1"/>
              <a:t>does</a:t>
            </a:r>
            <a:r>
              <a:rPr lang="fr-FR" dirty="0"/>
              <a:t> not </a:t>
            </a:r>
            <a:r>
              <a:rPr lang="fr-FR" dirty="0" err="1"/>
              <a:t>make</a:t>
            </a:r>
            <a:r>
              <a:rPr lang="fr-FR" dirty="0"/>
              <a:t> </a:t>
            </a:r>
            <a:r>
              <a:rPr lang="fr-FR" dirty="0" err="1"/>
              <a:t>constantly</a:t>
            </a:r>
            <a:r>
              <a:rPr lang="fr-FR" dirty="0"/>
              <a:t> the </a:t>
            </a:r>
            <a:r>
              <a:rPr lang="fr-FR" dirty="0" err="1"/>
              <a:t>errors</a:t>
            </a:r>
            <a:r>
              <a:rPr lang="fr-FR" dirty="0"/>
              <a:t> on the </a:t>
            </a:r>
            <a:r>
              <a:rPr lang="fr-FR" dirty="0" err="1"/>
              <a:t>same</a:t>
            </a:r>
            <a:r>
              <a:rPr lang="fr-FR" dirty="0"/>
              <a:t> </a:t>
            </a:r>
            <a:r>
              <a:rPr lang="fr-FR" dirty="0" err="1"/>
              <a:t>sign</a:t>
            </a:r>
            <a:r>
              <a:rPr lang="fr-FR" dirty="0"/>
              <a:t>.</a:t>
            </a:r>
          </a:p>
        </p:txBody>
      </p:sp>
    </p:spTree>
    <p:extLst>
      <p:ext uri="{BB962C8B-B14F-4D97-AF65-F5344CB8AC3E}">
        <p14:creationId xmlns:p14="http://schemas.microsoft.com/office/powerpoint/2010/main" val="2268787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63"/>
          <p:cNvSpPr txBox="1">
            <a:spLocks noGrp="1"/>
          </p:cNvSpPr>
          <p:nvPr>
            <p:ph type="title" idx="4294967295"/>
          </p:nvPr>
        </p:nvSpPr>
        <p:spPr>
          <a:xfrm>
            <a:off x="1303800" y="2038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Models scores</a:t>
            </a:r>
            <a:endParaRPr/>
          </a:p>
        </p:txBody>
      </p:sp>
      <p:graphicFrame>
        <p:nvGraphicFramePr>
          <p:cNvPr id="1117" name="Google Shape;1117;p63"/>
          <p:cNvGraphicFramePr/>
          <p:nvPr>
            <p:extLst>
              <p:ext uri="{D42A27DB-BD31-4B8C-83A1-F6EECF244321}">
                <p14:modId xmlns:p14="http://schemas.microsoft.com/office/powerpoint/2010/main" val="43294921"/>
              </p:ext>
            </p:extLst>
          </p:nvPr>
        </p:nvGraphicFramePr>
        <p:xfrm>
          <a:off x="366000" y="1519450"/>
          <a:ext cx="8115300" cy="2955863"/>
        </p:xfrm>
        <a:graphic>
          <a:graphicData uri="http://schemas.openxmlformats.org/drawingml/2006/table">
            <a:tbl>
              <a:tblPr>
                <a:noFill/>
              </a:tblPr>
              <a:tblGrid>
                <a:gridCol w="1143000">
                  <a:extLst>
                    <a:ext uri="{9D8B030D-6E8A-4147-A177-3AD203B41FA5}">
                      <a16:colId xmlns:a16="http://schemas.microsoft.com/office/drawing/2014/main" val="20000"/>
                    </a:ext>
                  </a:extLst>
                </a:gridCol>
                <a:gridCol w="1114425">
                  <a:extLst>
                    <a:ext uri="{9D8B030D-6E8A-4147-A177-3AD203B41FA5}">
                      <a16:colId xmlns:a16="http://schemas.microsoft.com/office/drawing/2014/main" val="20001"/>
                    </a:ext>
                  </a:extLst>
                </a:gridCol>
                <a:gridCol w="12573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04900">
                  <a:extLst>
                    <a:ext uri="{9D8B030D-6E8A-4147-A177-3AD203B41FA5}">
                      <a16:colId xmlns:a16="http://schemas.microsoft.com/office/drawing/2014/main" val="20004"/>
                    </a:ext>
                  </a:extLst>
                </a:gridCol>
                <a:gridCol w="1123950">
                  <a:extLst>
                    <a:ext uri="{9D8B030D-6E8A-4147-A177-3AD203B41FA5}">
                      <a16:colId xmlns:a16="http://schemas.microsoft.com/office/drawing/2014/main" val="20005"/>
                    </a:ext>
                  </a:extLst>
                </a:gridCol>
                <a:gridCol w="1152525">
                  <a:extLst>
                    <a:ext uri="{9D8B030D-6E8A-4147-A177-3AD203B41FA5}">
                      <a16:colId xmlns:a16="http://schemas.microsoft.com/office/drawing/2014/main" val="20006"/>
                    </a:ext>
                  </a:extLst>
                </a:gridCol>
              </a:tblGrid>
              <a:tr h="6762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Rolling Mean</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Linear Regression</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a:solidFill>
                            <a:srgbClr val="000000"/>
                          </a:solidFill>
                        </a:rPr>
                        <a:t>Lasso</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LGBM</a:t>
                      </a:r>
                      <a:endParaRPr sz="1400" u="none" strike="noStrike" cap="none">
                        <a:solidFill>
                          <a:srgbClr val="000000"/>
                        </a:solidFill>
                      </a:endParaRPr>
                    </a:p>
                    <a:p>
                      <a:pPr marL="0" marR="0" lvl="0" indent="0" algn="l" rtl="0">
                        <a:lnSpc>
                          <a:spcPct val="115000"/>
                        </a:lnSpc>
                        <a:spcBef>
                          <a:spcPts val="0"/>
                        </a:spcBef>
                        <a:spcAft>
                          <a:spcPts val="0"/>
                        </a:spcAft>
                        <a:buClr>
                          <a:srgbClr val="000000"/>
                        </a:buClr>
                        <a:buSzPts val="1800"/>
                        <a:buFont typeface="Arial"/>
                        <a:buNone/>
                      </a:pPr>
                      <a:endParaRPr sz="1800" u="none" strike="noStrike" cap="none">
                        <a:solidFill>
                          <a:srgbClr val="000000"/>
                        </a:solidFill>
                        <a:latin typeface="Calibri"/>
                        <a:ea typeface="Calibri"/>
                        <a:cs typeface="Calibri"/>
                        <a:sym typeface="Calibri"/>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XGB</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rgbClr val="000000"/>
                          </a:solidFill>
                          <a:latin typeface="Calibri"/>
                          <a:ea typeface="Calibri"/>
                          <a:cs typeface="Calibri"/>
                          <a:sym typeface="Calibri"/>
                        </a:rPr>
                        <a:t>Extra Trees</a:t>
                      </a:r>
                      <a:endParaRPr sz="1800" u="none" strike="noStrike" cap="none">
                        <a:solidFill>
                          <a:srgbClr val="000000"/>
                        </a:solidFill>
                        <a:latin typeface="Calibri"/>
                        <a:ea typeface="Calibri"/>
                        <a:cs typeface="Calibri"/>
                        <a:sym typeface="Calibri"/>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09575">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RMSE</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482.2</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4</a:t>
                      </a:r>
                      <a:r>
                        <a:rPr lang="en">
                          <a:solidFill>
                            <a:srgbClr val="000000"/>
                          </a:solidFill>
                        </a:rPr>
                        <a:t>36.64</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a:solidFill>
                            <a:srgbClr val="000000"/>
                          </a:solidFill>
                        </a:rPr>
                        <a:t>435.34</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a:solidFill>
                            <a:srgbClr val="000000"/>
                          </a:solidFill>
                        </a:rPr>
                        <a:t>431.52</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4</a:t>
                      </a:r>
                      <a:r>
                        <a:rPr lang="en">
                          <a:solidFill>
                            <a:srgbClr val="000000"/>
                          </a:solidFill>
                        </a:rPr>
                        <a:t>31.98</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a:solidFill>
                            <a:srgbClr val="000000"/>
                          </a:solidFill>
                          <a:latin typeface="Calibri"/>
                          <a:ea typeface="Calibri"/>
                          <a:cs typeface="Calibri"/>
                          <a:sym typeface="Calibri"/>
                        </a:rPr>
                        <a:t>430.34</a:t>
                      </a:r>
                      <a:endParaRPr u="none" strike="noStrike" cap="none">
                        <a:solidFill>
                          <a:srgbClr val="000000"/>
                        </a:solidFill>
                        <a:latin typeface="Calibri"/>
                        <a:ea typeface="Calibri"/>
                        <a:cs typeface="Calibri"/>
                        <a:sym typeface="Calibri"/>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66725">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MAE</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rgbClr val="000000"/>
                          </a:solidFill>
                          <a:latin typeface="Calibri"/>
                          <a:ea typeface="Calibri"/>
                          <a:cs typeface="Calibri"/>
                          <a:sym typeface="Calibri"/>
                        </a:rPr>
                        <a:t> </a:t>
                      </a:r>
                      <a:r>
                        <a:rPr lang="en" u="none" strike="noStrike" cap="none">
                          <a:solidFill>
                            <a:srgbClr val="000000"/>
                          </a:solidFill>
                        </a:rPr>
                        <a:t>321.94</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a:solidFill>
                            <a:srgbClr val="000000"/>
                          </a:solidFill>
                        </a:rPr>
                        <a:t>250.7</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a:solidFill>
                            <a:srgbClr val="000000"/>
                          </a:solidFill>
                        </a:rPr>
                        <a:t>249.96</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rgbClr val="000000"/>
                          </a:solidFill>
                          <a:latin typeface="Calibri"/>
                          <a:ea typeface="Calibri"/>
                          <a:cs typeface="Calibri"/>
                          <a:sym typeface="Calibri"/>
                        </a:rPr>
                        <a:t> </a:t>
                      </a:r>
                      <a:r>
                        <a:rPr lang="en" u="none" strike="noStrike" cap="none">
                          <a:solidFill>
                            <a:srgbClr val="000000"/>
                          </a:solidFill>
                        </a:rPr>
                        <a:t>250.17</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rgbClr val="000000"/>
                          </a:solidFill>
                          <a:latin typeface="Calibri"/>
                          <a:ea typeface="Calibri"/>
                          <a:cs typeface="Calibri"/>
                          <a:sym typeface="Calibri"/>
                        </a:rPr>
                        <a:t> </a:t>
                      </a:r>
                      <a:r>
                        <a:rPr lang="en" u="none" strike="noStrike" cap="none">
                          <a:solidFill>
                            <a:srgbClr val="000000"/>
                          </a:solidFill>
                        </a:rPr>
                        <a:t>248.41</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19125">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1st Quartile errors</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a:solidFill>
                            <a:srgbClr val="000000"/>
                          </a:solidFill>
                        </a:rPr>
                        <a:t>119.71</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a:solidFill>
                            <a:srgbClr val="000000"/>
                          </a:solidFill>
                        </a:rPr>
                        <a:t>82.29</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a:solidFill>
                            <a:srgbClr val="000000"/>
                          </a:solidFill>
                        </a:rPr>
                        <a:t>82.44</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rgbClr val="000000"/>
                          </a:solidFill>
                          <a:latin typeface="Calibri"/>
                          <a:ea typeface="Calibri"/>
                          <a:cs typeface="Calibri"/>
                          <a:sym typeface="Calibri"/>
                        </a:rPr>
                        <a:t> </a:t>
                      </a:r>
                      <a:r>
                        <a:rPr lang="en" u="none" strike="noStrike" cap="none">
                          <a:solidFill>
                            <a:srgbClr val="000000"/>
                          </a:solidFill>
                        </a:rPr>
                        <a:t>83.24</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u="none" strike="noStrike" cap="none">
                          <a:solidFill>
                            <a:srgbClr val="000000"/>
                          </a:solidFill>
                        </a:rPr>
                        <a:t> 82</a:t>
                      </a:r>
                      <a:r>
                        <a:rPr lang="en">
                          <a:solidFill>
                            <a:srgbClr val="000000"/>
                          </a:solidFill>
                        </a:rPr>
                        <a:t>.29</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solidFill>
                          <a:srgbClr val="000000"/>
                        </a:solidFill>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19125">
                <a:tc>
                  <a:txBody>
                    <a:bodyPr/>
                    <a:lstStyle/>
                    <a:p>
                      <a:pPr marL="0" marR="0" lvl="0" indent="0" algn="l" rtl="0">
                        <a:lnSpc>
                          <a:spcPct val="115000"/>
                        </a:lnSpc>
                        <a:spcBef>
                          <a:spcPts val="0"/>
                        </a:spcBef>
                        <a:spcAft>
                          <a:spcPts val="0"/>
                        </a:spcAft>
                        <a:buClr>
                          <a:srgbClr val="000000"/>
                        </a:buClr>
                        <a:buSzPts val="1400"/>
                        <a:buFont typeface="Arial"/>
                        <a:buNone/>
                      </a:pPr>
                      <a:r>
                        <a:rPr lang="en" sz="1400" u="none" strike="noStrike" cap="none">
                          <a:solidFill>
                            <a:srgbClr val="000000"/>
                          </a:solidFill>
                        </a:rPr>
                        <a:t>3rd Quartile errors</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u="none" strike="noStrike" cap="none">
                          <a:solidFill>
                            <a:srgbClr val="000000"/>
                          </a:solidFill>
                        </a:rPr>
                        <a:t> 423.24</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a:solidFill>
                            <a:srgbClr val="000000"/>
                          </a:solidFill>
                        </a:rPr>
                        <a:t>306.82</a:t>
                      </a:r>
                      <a:endParaRPr sz="1400"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400"/>
                        <a:buFont typeface="Arial"/>
                        <a:buNone/>
                      </a:pPr>
                      <a:r>
                        <a:rPr lang="en">
                          <a:solidFill>
                            <a:srgbClr val="000000"/>
                          </a:solidFill>
                        </a:rPr>
                        <a:t>305.47</a:t>
                      </a:r>
                      <a:endParaRPr>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sz="1800" u="none" strike="noStrike" cap="none">
                          <a:solidFill>
                            <a:srgbClr val="000000"/>
                          </a:solidFill>
                          <a:latin typeface="Calibri"/>
                          <a:ea typeface="Calibri"/>
                          <a:cs typeface="Calibri"/>
                          <a:sym typeface="Calibri"/>
                        </a:rPr>
                        <a:t> </a:t>
                      </a:r>
                      <a:r>
                        <a:rPr lang="en" u="none" strike="noStrike" cap="none">
                          <a:solidFill>
                            <a:srgbClr val="000000"/>
                          </a:solidFill>
                        </a:rPr>
                        <a:t>308</a:t>
                      </a:r>
                      <a:r>
                        <a:rPr lang="en">
                          <a:solidFill>
                            <a:srgbClr val="000000"/>
                          </a:solidFill>
                        </a:rPr>
                        <a:t>.</a:t>
                      </a:r>
                      <a:r>
                        <a:rPr lang="en" u="none" strike="noStrike" cap="none">
                          <a:solidFill>
                            <a:srgbClr val="000000"/>
                          </a:solidFill>
                        </a:rPr>
                        <a:t>38</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 u="none" strike="noStrike" cap="none">
                          <a:solidFill>
                            <a:srgbClr val="000000"/>
                          </a:solidFill>
                        </a:rPr>
                        <a:t> 305.6</a:t>
                      </a:r>
                      <a:endParaRPr u="none" strike="noStrike" cap="none">
                        <a:solidFill>
                          <a:srgbClr val="000000"/>
                        </a:solidFill>
                      </a:endParaRPr>
                    </a:p>
                  </a:txBody>
                  <a:tcPr marL="95250" marR="95250" marT="95250" marB="95250">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solidFill>
                          <a:srgbClr val="000000"/>
                        </a:solidFill>
                      </a:endParaRPr>
                    </a:p>
                  </a:txBody>
                  <a:tcPr marL="91450" marR="91450" marT="45725" marB="45725">
                    <a:lnL w="12650" cap="flat" cmpd="sng">
                      <a:solidFill>
                        <a:srgbClr val="000000"/>
                      </a:solidFill>
                      <a:prstDash val="solid"/>
                      <a:round/>
                      <a:headEnd type="none" w="sm" len="sm"/>
                      <a:tailEnd type="none" w="sm" len="sm"/>
                    </a:lnL>
                    <a:lnR w="12650" cap="flat" cmpd="sng">
                      <a:solidFill>
                        <a:srgbClr val="000000"/>
                      </a:solidFill>
                      <a:prstDash val="solid"/>
                      <a:round/>
                      <a:headEnd type="none" w="sm" len="sm"/>
                      <a:tailEnd type="none" w="sm" len="sm"/>
                    </a:lnR>
                    <a:lnT w="12650" cap="flat" cmpd="sng">
                      <a:solidFill>
                        <a:srgbClr val="000000"/>
                      </a:solidFill>
                      <a:prstDash val="solid"/>
                      <a:round/>
                      <a:headEnd type="none" w="sm" len="sm"/>
                      <a:tailEnd type="none" w="sm" len="sm"/>
                    </a:lnT>
                    <a:lnB w="12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118" name="Google Shape;1118;p63"/>
          <p:cNvSpPr/>
          <p:nvPr/>
        </p:nvSpPr>
        <p:spPr>
          <a:xfrm>
            <a:off x="366000" y="203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0" i="0" u="none" strike="noStrike" cap="none">
                <a:solidFill>
                  <a:srgbClr val="000000"/>
                </a:solidFill>
                <a:latin typeface="Arial"/>
                <a:ea typeface="Arial"/>
                <a:cs typeface="Arial"/>
                <a:sym typeface="Arial"/>
              </a:rPr>
              <a:t>3</a:t>
            </a:r>
            <a:endParaRPr sz="27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7653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pic>
        <p:nvPicPr>
          <p:cNvPr id="557" name="Google Shape;557;p28"/>
          <p:cNvPicPr preferRelativeResize="0"/>
          <p:nvPr/>
        </p:nvPicPr>
        <p:blipFill>
          <a:blip r:embed="rId3">
            <a:alphaModFix/>
          </a:blip>
          <a:stretch>
            <a:fillRect/>
          </a:stretch>
        </p:blipFill>
        <p:spPr>
          <a:xfrm>
            <a:off x="0" y="1054575"/>
            <a:ext cx="2343150" cy="3571875"/>
          </a:xfrm>
          <a:prstGeom prst="rect">
            <a:avLst/>
          </a:prstGeom>
          <a:noFill/>
          <a:ln>
            <a:noFill/>
          </a:ln>
        </p:spPr>
      </p:pic>
      <p:sp>
        <p:nvSpPr>
          <p:cNvPr id="558" name="Google Shape;558;p28"/>
          <p:cNvSpPr txBox="1"/>
          <p:nvPr/>
        </p:nvSpPr>
        <p:spPr>
          <a:xfrm>
            <a:off x="510900" y="117925"/>
            <a:ext cx="7046100" cy="78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t>Agenda</a:t>
            </a:r>
            <a:endParaRPr sz="1800" dirty="0"/>
          </a:p>
        </p:txBody>
      </p:sp>
      <p:sp>
        <p:nvSpPr>
          <p:cNvPr id="3" name="ZoneTexte 2">
            <a:extLst>
              <a:ext uri="{FF2B5EF4-FFF2-40B4-BE49-F238E27FC236}">
                <a16:creationId xmlns:a16="http://schemas.microsoft.com/office/drawing/2014/main" id="{3D212A11-0884-EE40-81FA-0105B2B4DD08}"/>
              </a:ext>
            </a:extLst>
          </p:cNvPr>
          <p:cNvSpPr txBox="1"/>
          <p:nvPr/>
        </p:nvSpPr>
        <p:spPr>
          <a:xfrm>
            <a:off x="2559322" y="1054575"/>
            <a:ext cx="6442789" cy="3330335"/>
          </a:xfrm>
          <a:prstGeom prst="rect">
            <a:avLst/>
          </a:prstGeom>
          <a:noFill/>
        </p:spPr>
        <p:txBody>
          <a:bodyPr wrap="none" rtlCol="0">
            <a:spAutoFit/>
          </a:bodyPr>
          <a:lstStyle/>
          <a:p>
            <a:pPr marL="342900" indent="-342900">
              <a:lnSpc>
                <a:spcPct val="200000"/>
              </a:lnSpc>
              <a:buFont typeface="+mj-lt"/>
              <a:buAutoNum type="arabicPeriod"/>
            </a:pPr>
            <a:r>
              <a:rPr lang="en-US" sz="1800" dirty="0"/>
              <a:t>Problem definition</a:t>
            </a:r>
          </a:p>
          <a:p>
            <a:pPr marL="342900" indent="-342900">
              <a:lnSpc>
                <a:spcPct val="200000"/>
              </a:lnSpc>
              <a:buFont typeface="+mj-lt"/>
              <a:buAutoNum type="arabicPeriod"/>
            </a:pPr>
            <a:r>
              <a:rPr lang="en-US" sz="1800" dirty="0"/>
              <a:t>Opportunities offered by a precise forecast of taxi-out time</a:t>
            </a:r>
          </a:p>
          <a:p>
            <a:pPr marL="342900" indent="-342900">
              <a:lnSpc>
                <a:spcPct val="200000"/>
              </a:lnSpc>
              <a:buFont typeface="+mj-lt"/>
              <a:buAutoNum type="arabicPeriod"/>
            </a:pPr>
            <a:r>
              <a:rPr lang="en-US" sz="1800" dirty="0"/>
              <a:t>Our results: a more accurate model than the existing one</a:t>
            </a:r>
          </a:p>
          <a:p>
            <a:pPr marL="342900" indent="-342900">
              <a:lnSpc>
                <a:spcPct val="200000"/>
              </a:lnSpc>
              <a:buFont typeface="+mj-lt"/>
              <a:buAutoNum type="arabicPeriod"/>
            </a:pPr>
            <a:r>
              <a:rPr lang="en-US" sz="1800" dirty="0"/>
              <a:t>Main drivers of the taxi-out duration</a:t>
            </a:r>
          </a:p>
          <a:p>
            <a:pPr marL="342900" indent="-342900">
              <a:lnSpc>
                <a:spcPct val="200000"/>
              </a:lnSpc>
              <a:buFont typeface="+mj-lt"/>
              <a:buAutoNum type="arabicPeriod"/>
            </a:pPr>
            <a:r>
              <a:rPr lang="en-US" sz="1800" dirty="0"/>
              <a:t>Next steps – scope for improvement</a:t>
            </a:r>
          </a:p>
          <a:p>
            <a:pPr marL="342900" indent="-342900">
              <a:lnSpc>
                <a:spcPct val="200000"/>
              </a:lnSpc>
              <a:buFont typeface="+mj-lt"/>
              <a:buAutoNum type="arabicPeriod"/>
            </a:pP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0"/>
          <p:cNvSpPr txBox="1">
            <a:spLocks noGrp="1"/>
          </p:cNvSpPr>
          <p:nvPr>
            <p:ph type="title" idx="4294967295"/>
          </p:nvPr>
        </p:nvSpPr>
        <p:spPr>
          <a:xfrm>
            <a:off x="802700" y="84875"/>
            <a:ext cx="7030500"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b="0" dirty="0">
                <a:solidFill>
                  <a:srgbClr val="000000"/>
                </a:solidFill>
                <a:latin typeface="+mn-lt"/>
              </a:rPr>
              <a:t>What is the taxi-out (TO) time?</a:t>
            </a:r>
            <a:endParaRPr sz="2400" b="0" dirty="0">
              <a:solidFill>
                <a:srgbClr val="000000"/>
              </a:solidFill>
              <a:latin typeface="+mn-lt"/>
            </a:endParaRPr>
          </a:p>
        </p:txBody>
      </p:sp>
      <p:pic>
        <p:nvPicPr>
          <p:cNvPr id="576" name="Google Shape;576;p30"/>
          <p:cNvPicPr preferRelativeResize="0"/>
          <p:nvPr/>
        </p:nvPicPr>
        <p:blipFill rotWithShape="1">
          <a:blip r:embed="rId3">
            <a:alphaModFix/>
          </a:blip>
          <a:srcRect b="20363"/>
          <a:stretch/>
        </p:blipFill>
        <p:spPr>
          <a:xfrm>
            <a:off x="927300" y="898775"/>
            <a:ext cx="7419851" cy="2202725"/>
          </a:xfrm>
          <a:prstGeom prst="rect">
            <a:avLst/>
          </a:prstGeom>
          <a:noFill/>
          <a:ln>
            <a:noFill/>
          </a:ln>
        </p:spPr>
      </p:pic>
      <p:sp>
        <p:nvSpPr>
          <p:cNvPr id="577" name="Google Shape;577;p30"/>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0" i="0" u="none" strike="noStrike" cap="none">
                <a:solidFill>
                  <a:srgbClr val="000000"/>
                </a:solidFill>
                <a:latin typeface="Arial"/>
                <a:ea typeface="Arial"/>
                <a:cs typeface="Arial"/>
                <a:sym typeface="Arial"/>
              </a:rPr>
              <a:t>1</a:t>
            </a:r>
            <a:endParaRPr sz="2700" b="0" i="0" u="none" strike="noStrike" cap="none">
              <a:solidFill>
                <a:srgbClr val="000000"/>
              </a:solidFill>
              <a:latin typeface="Arial"/>
              <a:ea typeface="Arial"/>
              <a:cs typeface="Arial"/>
              <a:sym typeface="Arial"/>
            </a:endParaRPr>
          </a:p>
        </p:txBody>
      </p:sp>
      <p:sp>
        <p:nvSpPr>
          <p:cNvPr id="578" name="Google Shape;578;p30"/>
          <p:cNvSpPr/>
          <p:nvPr/>
        </p:nvSpPr>
        <p:spPr>
          <a:xfrm>
            <a:off x="6053600" y="2263650"/>
            <a:ext cx="943800" cy="2601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0"/>
          <p:cNvSpPr txBox="1"/>
          <p:nvPr/>
        </p:nvSpPr>
        <p:spPr>
          <a:xfrm>
            <a:off x="5129541" y="2862960"/>
            <a:ext cx="712800" cy="17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Nunito"/>
                <a:ea typeface="Nunito"/>
                <a:cs typeface="Nunito"/>
                <a:sym typeface="Nunito"/>
              </a:rPr>
              <a:t>AOBT</a:t>
            </a:r>
            <a:endParaRPr sz="700" b="0" i="0" u="none" strike="noStrike" cap="none">
              <a:solidFill>
                <a:srgbClr val="000000"/>
              </a:solidFill>
              <a:latin typeface="Nunito"/>
              <a:ea typeface="Nunito"/>
              <a:cs typeface="Nunito"/>
              <a:sym typeface="Nunito"/>
            </a:endParaRPr>
          </a:p>
        </p:txBody>
      </p:sp>
      <p:sp>
        <p:nvSpPr>
          <p:cNvPr id="580" name="Google Shape;580;p30"/>
          <p:cNvSpPr txBox="1"/>
          <p:nvPr/>
        </p:nvSpPr>
        <p:spPr>
          <a:xfrm>
            <a:off x="7313666" y="2862960"/>
            <a:ext cx="712800" cy="17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Nunito"/>
                <a:ea typeface="Nunito"/>
                <a:cs typeface="Nunito"/>
                <a:sym typeface="Nunito"/>
              </a:rPr>
              <a:t>ATOT</a:t>
            </a:r>
            <a:endParaRPr sz="700" b="0" i="0" u="none" strike="noStrike" cap="none">
              <a:solidFill>
                <a:srgbClr val="000000"/>
              </a:solidFill>
              <a:latin typeface="Nunito"/>
              <a:ea typeface="Nunito"/>
              <a:cs typeface="Nunito"/>
              <a:sym typeface="Nunito"/>
            </a:endParaRPr>
          </a:p>
        </p:txBody>
      </p:sp>
      <p:cxnSp>
        <p:nvCxnSpPr>
          <p:cNvPr id="581" name="Google Shape;581;p30"/>
          <p:cNvCxnSpPr/>
          <p:nvPr/>
        </p:nvCxnSpPr>
        <p:spPr>
          <a:xfrm>
            <a:off x="5421052" y="2599151"/>
            <a:ext cx="2150932" cy="0"/>
          </a:xfrm>
          <a:prstGeom prst="straightConnector1">
            <a:avLst/>
          </a:prstGeom>
          <a:noFill/>
          <a:ln w="28575" cap="flat" cmpd="sng">
            <a:solidFill>
              <a:srgbClr val="FB5450"/>
            </a:solidFill>
            <a:prstDash val="solid"/>
            <a:round/>
            <a:headEnd type="triangle" w="med" len="med"/>
            <a:tailEnd type="triangle" w="med" len="med"/>
          </a:ln>
        </p:spPr>
      </p:cxnSp>
      <p:sp>
        <p:nvSpPr>
          <p:cNvPr id="582" name="Google Shape;582;p30"/>
          <p:cNvSpPr txBox="1"/>
          <p:nvPr/>
        </p:nvSpPr>
        <p:spPr>
          <a:xfrm>
            <a:off x="802700" y="3546068"/>
            <a:ext cx="7911532"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Taxi-out time (</a:t>
            </a:r>
            <a:r>
              <a:rPr lang="en" sz="1400" b="1" i="0" u="none" strike="noStrike" cap="none" dirty="0">
                <a:solidFill>
                  <a:srgbClr val="000000"/>
                </a:solidFill>
              </a:rPr>
              <a:t>TO</a:t>
            </a:r>
            <a:r>
              <a:rPr lang="en" sz="1400" b="0" i="0" u="none" strike="noStrike" cap="none" dirty="0">
                <a:solidFill>
                  <a:srgbClr val="000000"/>
                </a:solidFill>
                <a:latin typeface="Arial"/>
                <a:ea typeface="Arial"/>
                <a:cs typeface="Arial"/>
                <a:sym typeface="Arial"/>
              </a:rPr>
              <a:t>) is the time window between the moment the airplane starts moving from its dock </a:t>
            </a:r>
            <a:r>
              <a:rPr lang="en" sz="1400" b="0" i="0" u="none" strike="noStrike" cap="none" dirty="0" err="1">
                <a:solidFill>
                  <a:srgbClr val="000000"/>
                </a:solidFill>
                <a:latin typeface="Arial"/>
                <a:ea typeface="Arial"/>
                <a:cs typeface="Arial"/>
                <a:sym typeface="Arial"/>
              </a:rPr>
              <a:t>i.e</a:t>
            </a:r>
            <a:r>
              <a:rPr lang="en" sz="1400" b="0" i="0" u="none" strike="noStrike" cap="none" dirty="0">
                <a:solidFill>
                  <a:srgbClr val="000000"/>
                </a:solidFill>
                <a:latin typeface="Arial"/>
                <a:ea typeface="Arial"/>
                <a:cs typeface="Arial"/>
                <a:sym typeface="Arial"/>
              </a:rPr>
              <a:t> Actual Off-Block Time (</a:t>
            </a:r>
            <a:r>
              <a:rPr lang="en" sz="1400" b="1" i="0" u="none" strike="noStrike" cap="none" dirty="0">
                <a:solidFill>
                  <a:srgbClr val="000000"/>
                </a:solidFill>
              </a:rPr>
              <a:t>AOBT</a:t>
            </a:r>
            <a:r>
              <a:rPr lang="en" sz="1400" b="0" i="0" u="none" strike="noStrike" cap="none" dirty="0">
                <a:solidFill>
                  <a:srgbClr val="000000"/>
                </a:solidFill>
                <a:latin typeface="Arial"/>
                <a:ea typeface="Arial"/>
                <a:cs typeface="Arial"/>
                <a:sym typeface="Arial"/>
              </a:rPr>
              <a:t>) to the moment it takes off, i.e. Actual Take-Off Time (</a:t>
            </a:r>
            <a:r>
              <a:rPr lang="en" sz="1400" b="1" i="0" u="none" strike="noStrike" cap="none" dirty="0">
                <a:solidFill>
                  <a:srgbClr val="000000"/>
                </a:solidFill>
              </a:rPr>
              <a:t>ATOT</a:t>
            </a:r>
            <a:r>
              <a:rPr lang="en" sz="1400" b="0" i="0" u="none" strike="noStrike" cap="none" dirty="0">
                <a:solidFill>
                  <a:srgbClr val="000000"/>
                </a:solidFill>
                <a:latin typeface="Arial"/>
                <a:ea typeface="Arial"/>
                <a:cs typeface="Arial"/>
                <a:sym typeface="Arial"/>
              </a:rPr>
              <a:t>) </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1"/>
          <p:cNvSpPr txBox="1">
            <a:spLocks noGrp="1"/>
          </p:cNvSpPr>
          <p:nvPr>
            <p:ph type="title" idx="4294967295"/>
          </p:nvPr>
        </p:nvSpPr>
        <p:spPr>
          <a:xfrm>
            <a:off x="802700" y="84862"/>
            <a:ext cx="8203514" cy="99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2400" b="0" dirty="0">
                <a:solidFill>
                  <a:srgbClr val="000000"/>
                </a:solidFill>
                <a:latin typeface="+mn-lt"/>
              </a:rPr>
              <a:t>Why is it important to precisely forecast the TO time? (1/3)</a:t>
            </a:r>
            <a:endParaRPr sz="2400" b="0" dirty="0">
              <a:solidFill>
                <a:srgbClr val="000000"/>
              </a:solidFill>
              <a:latin typeface="+mn-lt"/>
            </a:endParaRPr>
          </a:p>
        </p:txBody>
      </p:sp>
      <p:sp>
        <p:nvSpPr>
          <p:cNvPr id="588" name="Google Shape;588;p31"/>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0" i="0" u="none" strike="noStrike" cap="none" dirty="0">
                <a:solidFill>
                  <a:srgbClr val="000000"/>
                </a:solidFill>
                <a:latin typeface="Arial"/>
                <a:ea typeface="Arial"/>
                <a:cs typeface="Arial"/>
                <a:sym typeface="Arial"/>
              </a:rPr>
              <a:t>2</a:t>
            </a:r>
            <a:endParaRPr sz="2700" b="0" i="0" u="none" strike="noStrike" cap="none" dirty="0">
              <a:solidFill>
                <a:srgbClr val="000000"/>
              </a:solidFill>
              <a:latin typeface="Arial"/>
              <a:ea typeface="Arial"/>
              <a:cs typeface="Arial"/>
              <a:sym typeface="Arial"/>
            </a:endParaRPr>
          </a:p>
        </p:txBody>
      </p:sp>
      <p:sp>
        <p:nvSpPr>
          <p:cNvPr id="589" name="Google Shape;589;p31"/>
          <p:cNvSpPr txBox="1"/>
          <p:nvPr/>
        </p:nvSpPr>
        <p:spPr>
          <a:xfrm>
            <a:off x="5725235" y="2264353"/>
            <a:ext cx="3097801" cy="52386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200" b="1" i="0" u="none" strike="noStrike" cap="none" dirty="0">
                <a:solidFill>
                  <a:srgbClr val="000000"/>
                </a:solidFill>
                <a:latin typeface="Arial"/>
                <a:ea typeface="Arial"/>
                <a:cs typeface="Arial"/>
                <a:sym typeface="Arial"/>
              </a:rPr>
              <a:t>72% </a:t>
            </a:r>
            <a:r>
              <a:rPr lang="en" sz="1200" b="0" i="0" u="none" strike="noStrike" cap="none" dirty="0">
                <a:solidFill>
                  <a:srgbClr val="000000"/>
                </a:solidFill>
                <a:latin typeface="Arial"/>
                <a:ea typeface="Arial"/>
                <a:cs typeface="Arial"/>
                <a:sym typeface="Arial"/>
              </a:rPr>
              <a:t>of the airplanes left the dock after the scheduled datetime </a:t>
            </a:r>
          </a:p>
          <a:p>
            <a:pPr marL="0" marR="0" lvl="0" indent="0" algn="l" rtl="0">
              <a:lnSpc>
                <a:spcPct val="100000"/>
              </a:lnSpc>
              <a:spcBef>
                <a:spcPts val="0"/>
              </a:spcBef>
              <a:spcAft>
                <a:spcPts val="0"/>
              </a:spcAft>
              <a:buNone/>
            </a:pPr>
            <a:endParaRPr lang="en" sz="1200" dirty="0"/>
          </a:p>
          <a:p>
            <a:pPr marL="0" marR="0" lvl="0" indent="0" algn="l" rtl="0">
              <a:lnSpc>
                <a:spcPct val="100000"/>
              </a:lnSpc>
              <a:spcBef>
                <a:spcPts val="0"/>
              </a:spcBef>
              <a:spcAft>
                <a:spcPts val="0"/>
              </a:spcAft>
              <a:buNone/>
            </a:pPr>
            <a:r>
              <a:rPr lang="en" sz="1200" b="1" dirty="0"/>
              <a:t>6% </a:t>
            </a:r>
            <a:r>
              <a:rPr lang="en" sz="1200" dirty="0"/>
              <a:t>of the airplanes have a TO time more than 30 minutes</a:t>
            </a:r>
            <a:endParaRPr dirty="0"/>
          </a:p>
        </p:txBody>
      </p:sp>
      <p:pic>
        <p:nvPicPr>
          <p:cNvPr id="590" name="Google Shape;590;p31"/>
          <p:cNvPicPr preferRelativeResize="0"/>
          <p:nvPr/>
        </p:nvPicPr>
        <p:blipFill rotWithShape="1">
          <a:blip r:embed="rId3">
            <a:alphaModFix/>
          </a:blip>
          <a:srcRect/>
          <a:stretch/>
        </p:blipFill>
        <p:spPr>
          <a:xfrm>
            <a:off x="118445" y="845241"/>
            <a:ext cx="608056" cy="608056"/>
          </a:xfrm>
          <a:prstGeom prst="rect">
            <a:avLst/>
          </a:prstGeom>
          <a:noFill/>
          <a:ln>
            <a:noFill/>
          </a:ln>
        </p:spPr>
      </p:pic>
      <p:pic>
        <p:nvPicPr>
          <p:cNvPr id="591" name="Google Shape;591;p31"/>
          <p:cNvPicPr preferRelativeResize="0"/>
          <p:nvPr/>
        </p:nvPicPr>
        <p:blipFill rotWithShape="1">
          <a:blip r:embed="rId4">
            <a:alphaModFix/>
          </a:blip>
          <a:srcRect/>
          <a:stretch/>
        </p:blipFill>
        <p:spPr>
          <a:xfrm>
            <a:off x="5163836" y="2264353"/>
            <a:ext cx="456841" cy="456841"/>
          </a:xfrm>
          <a:prstGeom prst="rect">
            <a:avLst/>
          </a:prstGeom>
          <a:noFill/>
          <a:ln>
            <a:noFill/>
          </a:ln>
        </p:spPr>
      </p:pic>
      <p:sp>
        <p:nvSpPr>
          <p:cNvPr id="592" name="Google Shape;592;p31"/>
          <p:cNvSpPr txBox="1"/>
          <p:nvPr/>
        </p:nvSpPr>
        <p:spPr>
          <a:xfrm>
            <a:off x="955099" y="991632"/>
            <a:ext cx="8273061"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dirty="0">
                <a:solidFill>
                  <a:srgbClr val="000000"/>
                </a:solidFill>
                <a:latin typeface="Arial"/>
                <a:ea typeface="Arial"/>
                <a:cs typeface="Arial"/>
                <a:sym typeface="Arial"/>
              </a:rPr>
              <a:t>Improve the customer experience / satisfaction by reducing the number of flights delayed</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sp>
        <p:nvSpPr>
          <p:cNvPr id="593" name="Google Shape;593;p31"/>
          <p:cNvSpPr txBox="1"/>
          <p:nvPr/>
        </p:nvSpPr>
        <p:spPr>
          <a:xfrm>
            <a:off x="0" y="4913585"/>
            <a:ext cx="4256912"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800" b="0" i="0" u="none" strike="noStrike" cap="none" dirty="0">
                <a:solidFill>
                  <a:srgbClr val="000000"/>
                </a:solidFill>
                <a:latin typeface="Arial"/>
                <a:ea typeface="Arial"/>
                <a:cs typeface="Arial"/>
                <a:sym typeface="Arial"/>
              </a:rPr>
              <a:t>* Delayed means AOBT &gt; Scheduled Datetime</a:t>
            </a:r>
            <a:endParaRPr sz="800" b="0" i="0" u="none" strike="noStrike" cap="none" dirty="0">
              <a:solidFill>
                <a:srgbClr val="000000"/>
              </a:solidFill>
              <a:latin typeface="Arial"/>
              <a:ea typeface="Arial"/>
              <a:cs typeface="Arial"/>
              <a:sym typeface="Arial"/>
            </a:endParaRPr>
          </a:p>
        </p:txBody>
      </p:sp>
      <p:pic>
        <p:nvPicPr>
          <p:cNvPr id="594" name="Google Shape;594;p31"/>
          <p:cNvPicPr preferRelativeResize="0"/>
          <p:nvPr/>
        </p:nvPicPr>
        <p:blipFill>
          <a:blip r:embed="rId5">
            <a:alphaModFix/>
          </a:blip>
          <a:stretch>
            <a:fillRect/>
          </a:stretch>
        </p:blipFill>
        <p:spPr>
          <a:xfrm>
            <a:off x="750325" y="1759608"/>
            <a:ext cx="3727082" cy="1832653"/>
          </a:xfrm>
          <a:prstGeom prst="rect">
            <a:avLst/>
          </a:prstGeom>
          <a:noFill/>
          <a:ln>
            <a:noFill/>
          </a:ln>
        </p:spPr>
      </p:pic>
      <p:sp>
        <p:nvSpPr>
          <p:cNvPr id="3" name="Rectangle avec un coin diagonal rogné 2">
            <a:extLst>
              <a:ext uri="{FF2B5EF4-FFF2-40B4-BE49-F238E27FC236}">
                <a16:creationId xmlns:a16="http://schemas.microsoft.com/office/drawing/2014/main" id="{8ACA31ED-09DA-0042-AE6A-9588C71DBE8D}"/>
              </a:ext>
            </a:extLst>
          </p:cNvPr>
          <p:cNvSpPr/>
          <p:nvPr/>
        </p:nvSpPr>
        <p:spPr>
          <a:xfrm>
            <a:off x="446300" y="3943854"/>
            <a:ext cx="8051115" cy="647680"/>
          </a:xfrm>
          <a:prstGeom prst="snip2DiagRect">
            <a:avLst/>
          </a:prstGeom>
          <a:noFill/>
          <a:ln>
            <a:solidFill>
              <a:srgbClr val="53B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00000"/>
                </a:solidFill>
              </a:rPr>
              <a:t>Being able to precisely predict the TO will help airports and airlines improve their on-time performance by </a:t>
            </a:r>
            <a:r>
              <a:rPr lang="en-US" b="1" dirty="0">
                <a:solidFill>
                  <a:srgbClr val="000000"/>
                </a:solidFill>
              </a:rPr>
              <a:t>adjusting their onboarding time</a:t>
            </a:r>
          </a:p>
        </p:txBody>
      </p:sp>
      <p:pic>
        <p:nvPicPr>
          <p:cNvPr id="5" name="Image 4">
            <a:extLst>
              <a:ext uri="{FF2B5EF4-FFF2-40B4-BE49-F238E27FC236}">
                <a16:creationId xmlns:a16="http://schemas.microsoft.com/office/drawing/2014/main" id="{99750BB4-8919-CE46-8ABE-E1B24382DD8F}"/>
              </a:ext>
            </a:extLst>
          </p:cNvPr>
          <p:cNvPicPr>
            <a:picLocks noChangeAspect="1"/>
          </p:cNvPicPr>
          <p:nvPr/>
        </p:nvPicPr>
        <p:blipFill>
          <a:blip r:embed="rId6"/>
          <a:stretch>
            <a:fillRect/>
          </a:stretch>
        </p:blipFill>
        <p:spPr>
          <a:xfrm>
            <a:off x="5163835" y="2801603"/>
            <a:ext cx="456841" cy="4568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32"/>
          <p:cNvSpPr txBox="1"/>
          <p:nvPr/>
        </p:nvSpPr>
        <p:spPr>
          <a:xfrm>
            <a:off x="955099" y="844389"/>
            <a:ext cx="8273061" cy="163121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dirty="0">
                <a:solidFill>
                  <a:srgbClr val="000000"/>
                </a:solidFill>
                <a:latin typeface="Arial"/>
                <a:ea typeface="Arial"/>
                <a:cs typeface="Arial"/>
                <a:sym typeface="Arial"/>
              </a:rPr>
              <a:t>Better optimization of the ground airplanes traffic and bottlenecks resulting in:</a:t>
            </a:r>
            <a:endParaRPr sz="1200" dirty="0"/>
          </a:p>
          <a:p>
            <a:pPr marL="0" marR="0" lvl="0" indent="0" algn="l" rtl="0">
              <a:lnSpc>
                <a:spcPct val="100000"/>
              </a:lnSpc>
              <a:spcBef>
                <a:spcPts val="0"/>
              </a:spcBef>
              <a:spcAft>
                <a:spcPts val="0"/>
              </a:spcAft>
              <a:buNone/>
            </a:pPr>
            <a:endParaRPr sz="400" b="0" i="0" u="none" strike="noStrike" cap="none" dirty="0">
              <a:solidFill>
                <a:srgbClr val="000000"/>
              </a:solidFill>
              <a:latin typeface="Arial"/>
              <a:ea typeface="Arial"/>
              <a:cs typeface="Arial"/>
              <a:sym typeface="Arial"/>
            </a:endParaRPr>
          </a:p>
          <a:p>
            <a:pPr marL="285750" marR="0" lvl="0" indent="-285750" algn="l" rtl="0">
              <a:lnSpc>
                <a:spcPct val="150000"/>
              </a:lnSpc>
              <a:spcBef>
                <a:spcPts val="0"/>
              </a:spcBef>
              <a:spcAft>
                <a:spcPts val="0"/>
              </a:spcAft>
              <a:buClr>
                <a:srgbClr val="000000"/>
              </a:buClr>
              <a:buSzPts val="1400"/>
              <a:buFont typeface="Arial"/>
              <a:buChar char="•"/>
            </a:pPr>
            <a:r>
              <a:rPr lang="en" sz="1200" b="0" i="0" u="none" strike="noStrike" cap="none" dirty="0">
                <a:solidFill>
                  <a:srgbClr val="000000"/>
                </a:solidFill>
                <a:latin typeface="Arial"/>
                <a:ea typeface="Arial"/>
                <a:cs typeface="Arial"/>
                <a:sym typeface="Arial"/>
              </a:rPr>
              <a:t>Reducing costs associated to manual ground operations through more automation</a:t>
            </a:r>
            <a:endParaRPr sz="1200" dirty="0"/>
          </a:p>
          <a:p>
            <a:pPr marL="285750" marR="0" lvl="0" indent="-285750" algn="l" rtl="0">
              <a:lnSpc>
                <a:spcPct val="150000"/>
              </a:lnSpc>
              <a:spcBef>
                <a:spcPts val="0"/>
              </a:spcBef>
              <a:spcAft>
                <a:spcPts val="0"/>
              </a:spcAft>
              <a:buClr>
                <a:srgbClr val="000000"/>
              </a:buClr>
              <a:buSzPts val="1400"/>
              <a:buFont typeface="Arial"/>
              <a:buChar char="•"/>
            </a:pPr>
            <a:r>
              <a:rPr lang="en" sz="1200" b="0" i="0" u="none" strike="noStrike" cap="none" dirty="0">
                <a:solidFill>
                  <a:srgbClr val="000000"/>
                </a:solidFill>
                <a:latin typeface="Arial"/>
                <a:ea typeface="Arial"/>
                <a:cs typeface="Arial"/>
                <a:sym typeface="Arial"/>
              </a:rPr>
              <a:t>Increasing the overall capacity of the airport especially during peak hours</a:t>
            </a:r>
            <a:endParaRPr sz="1200" dirty="0"/>
          </a:p>
        </p:txBody>
      </p:sp>
      <p:sp>
        <p:nvSpPr>
          <p:cNvPr id="601" name="Google Shape;601;p32"/>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dirty="0"/>
              <a:t>2</a:t>
            </a:r>
            <a:endParaRPr sz="2700" b="0" i="0" u="none" strike="noStrike" cap="none" dirty="0">
              <a:solidFill>
                <a:srgbClr val="000000"/>
              </a:solidFill>
              <a:latin typeface="Arial"/>
              <a:ea typeface="Arial"/>
              <a:cs typeface="Arial"/>
              <a:sym typeface="Arial"/>
            </a:endParaRPr>
          </a:p>
        </p:txBody>
      </p:sp>
      <p:grpSp>
        <p:nvGrpSpPr>
          <p:cNvPr id="602" name="Google Shape;602;p32"/>
          <p:cNvGrpSpPr/>
          <p:nvPr/>
        </p:nvGrpSpPr>
        <p:grpSpPr>
          <a:xfrm>
            <a:off x="89900" y="977530"/>
            <a:ext cx="661368" cy="478712"/>
            <a:chOff x="3465773" y="1727170"/>
            <a:chExt cx="2540000" cy="2540000"/>
          </a:xfrm>
        </p:grpSpPr>
        <p:grpSp>
          <p:nvGrpSpPr>
            <p:cNvPr id="603" name="Google Shape;603;p32"/>
            <p:cNvGrpSpPr/>
            <p:nvPr/>
          </p:nvGrpSpPr>
          <p:grpSpPr>
            <a:xfrm>
              <a:off x="3465773" y="1727170"/>
              <a:ext cx="2540000" cy="2540000"/>
              <a:chOff x="3465773" y="1727170"/>
              <a:chExt cx="2540000" cy="2540000"/>
            </a:xfrm>
          </p:grpSpPr>
          <p:pic>
            <p:nvPicPr>
              <p:cNvPr id="604" name="Google Shape;604;p32"/>
              <p:cNvPicPr preferRelativeResize="0"/>
              <p:nvPr/>
            </p:nvPicPr>
            <p:blipFill rotWithShape="1">
              <a:blip r:embed="rId3">
                <a:alphaModFix/>
              </a:blip>
              <a:srcRect/>
              <a:stretch/>
            </p:blipFill>
            <p:spPr>
              <a:xfrm>
                <a:off x="3465773" y="1727170"/>
                <a:ext cx="2540000" cy="2540000"/>
              </a:xfrm>
              <a:prstGeom prst="rect">
                <a:avLst/>
              </a:prstGeom>
              <a:noFill/>
              <a:ln>
                <a:noFill/>
              </a:ln>
            </p:spPr>
          </p:pic>
          <p:sp>
            <p:nvSpPr>
              <p:cNvPr id="605" name="Google Shape;605;p32"/>
              <p:cNvSpPr/>
              <p:nvPr/>
            </p:nvSpPr>
            <p:spPr>
              <a:xfrm>
                <a:off x="4256912" y="3116871"/>
                <a:ext cx="410152" cy="48302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6" name="Google Shape;606;p32"/>
              <p:cNvSpPr/>
              <p:nvPr/>
            </p:nvSpPr>
            <p:spPr>
              <a:xfrm>
                <a:off x="3971500" y="3599900"/>
                <a:ext cx="614148" cy="61043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7" name="Google Shape;607;p32"/>
              <p:cNvSpPr/>
              <p:nvPr/>
            </p:nvSpPr>
            <p:spPr>
              <a:xfrm>
                <a:off x="4205787" y="3206320"/>
                <a:ext cx="291150" cy="5473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8" name="Google Shape;608;p32"/>
              <p:cNvSpPr/>
              <p:nvPr/>
            </p:nvSpPr>
            <p:spPr>
              <a:xfrm>
                <a:off x="4819935" y="3116871"/>
                <a:ext cx="417016" cy="109346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09" name="Google Shape;609;p32"/>
              <p:cNvSpPr/>
              <p:nvPr/>
            </p:nvSpPr>
            <p:spPr>
              <a:xfrm>
                <a:off x="5202831" y="3631426"/>
                <a:ext cx="331336" cy="5473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0" name="Google Shape;610;p32"/>
              <p:cNvSpPr/>
              <p:nvPr/>
            </p:nvSpPr>
            <p:spPr>
              <a:xfrm>
                <a:off x="4953003" y="3206319"/>
                <a:ext cx="331336" cy="54738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611" name="Google Shape;611;p32"/>
            <p:cNvPicPr preferRelativeResize="0"/>
            <p:nvPr/>
          </p:nvPicPr>
          <p:blipFill rotWithShape="1">
            <a:blip r:embed="rId4">
              <a:alphaModFix/>
            </a:blip>
            <a:srcRect/>
            <a:stretch/>
          </p:blipFill>
          <p:spPr>
            <a:xfrm>
              <a:off x="3924469" y="3583322"/>
              <a:ext cx="668862" cy="668862"/>
            </a:xfrm>
            <a:prstGeom prst="rect">
              <a:avLst/>
            </a:prstGeom>
            <a:noFill/>
            <a:ln>
              <a:noFill/>
            </a:ln>
          </p:spPr>
        </p:pic>
        <p:pic>
          <p:nvPicPr>
            <p:cNvPr id="612" name="Google Shape;612;p32"/>
            <p:cNvPicPr preferRelativeResize="0"/>
            <p:nvPr/>
          </p:nvPicPr>
          <p:blipFill rotWithShape="1">
            <a:blip r:embed="rId4">
              <a:alphaModFix/>
            </a:blip>
            <a:srcRect/>
            <a:stretch/>
          </p:blipFill>
          <p:spPr>
            <a:xfrm>
              <a:off x="4881380" y="3596252"/>
              <a:ext cx="668862" cy="668862"/>
            </a:xfrm>
            <a:prstGeom prst="rect">
              <a:avLst/>
            </a:prstGeom>
            <a:noFill/>
            <a:ln>
              <a:noFill/>
            </a:ln>
          </p:spPr>
        </p:pic>
        <p:pic>
          <p:nvPicPr>
            <p:cNvPr id="613" name="Google Shape;613;p32"/>
            <p:cNvPicPr preferRelativeResize="0"/>
            <p:nvPr/>
          </p:nvPicPr>
          <p:blipFill rotWithShape="1">
            <a:blip r:embed="rId4">
              <a:alphaModFix/>
            </a:blip>
            <a:srcRect/>
            <a:stretch/>
          </p:blipFill>
          <p:spPr>
            <a:xfrm>
              <a:off x="4743486" y="2962564"/>
              <a:ext cx="668862" cy="668862"/>
            </a:xfrm>
            <a:prstGeom prst="rect">
              <a:avLst/>
            </a:prstGeom>
            <a:noFill/>
            <a:ln>
              <a:noFill/>
            </a:ln>
          </p:spPr>
        </p:pic>
        <p:pic>
          <p:nvPicPr>
            <p:cNvPr id="614" name="Google Shape;614;p32"/>
            <p:cNvPicPr preferRelativeResize="0"/>
            <p:nvPr/>
          </p:nvPicPr>
          <p:blipFill rotWithShape="1">
            <a:blip r:embed="rId4">
              <a:alphaModFix/>
            </a:blip>
            <a:srcRect/>
            <a:stretch/>
          </p:blipFill>
          <p:spPr>
            <a:xfrm>
              <a:off x="4062363" y="2959418"/>
              <a:ext cx="668862" cy="668862"/>
            </a:xfrm>
            <a:prstGeom prst="rect">
              <a:avLst/>
            </a:prstGeom>
            <a:noFill/>
            <a:ln>
              <a:noFill/>
            </a:ln>
          </p:spPr>
        </p:pic>
      </p:grpSp>
      <p:pic>
        <p:nvPicPr>
          <p:cNvPr id="615" name="Google Shape;615;p32"/>
          <p:cNvPicPr preferRelativeResize="0"/>
          <p:nvPr/>
        </p:nvPicPr>
        <p:blipFill rotWithShape="1">
          <a:blip r:embed="rId5">
            <a:alphaModFix/>
          </a:blip>
          <a:srcRect t="7632"/>
          <a:stretch/>
        </p:blipFill>
        <p:spPr>
          <a:xfrm>
            <a:off x="0" y="1885951"/>
            <a:ext cx="4587766" cy="2329144"/>
          </a:xfrm>
          <a:prstGeom prst="rect">
            <a:avLst/>
          </a:prstGeom>
          <a:noFill/>
          <a:ln>
            <a:noFill/>
          </a:ln>
        </p:spPr>
      </p:pic>
      <p:sp>
        <p:nvSpPr>
          <p:cNvPr id="616" name="Google Shape;616;p32"/>
          <p:cNvSpPr txBox="1"/>
          <p:nvPr/>
        </p:nvSpPr>
        <p:spPr>
          <a:xfrm>
            <a:off x="802700" y="1885951"/>
            <a:ext cx="3316417" cy="2308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100" b="0" i="0" u="none" strike="noStrike" cap="none" dirty="0">
                <a:solidFill>
                  <a:srgbClr val="000000"/>
                </a:solidFill>
                <a:latin typeface="Arial"/>
                <a:ea typeface="Arial"/>
                <a:cs typeface="Arial"/>
                <a:sym typeface="Arial"/>
              </a:rPr>
              <a:t>Linear regression </a:t>
            </a:r>
            <a:r>
              <a:rPr lang="en" sz="1100" dirty="0"/>
              <a:t>of </a:t>
            </a:r>
            <a:r>
              <a:rPr lang="en" sz="1100" b="0" i="0" u="none" strike="noStrike" cap="none" dirty="0">
                <a:solidFill>
                  <a:srgbClr val="000000"/>
                </a:solidFill>
                <a:latin typeface="Arial"/>
                <a:ea typeface="Arial"/>
                <a:cs typeface="Arial"/>
                <a:sym typeface="Arial"/>
              </a:rPr>
              <a:t>TO as a function of the traffic</a:t>
            </a:r>
            <a:endParaRPr sz="1100" b="0" i="0" u="none" strike="noStrike" cap="none" dirty="0">
              <a:solidFill>
                <a:srgbClr val="000000"/>
              </a:solidFill>
              <a:latin typeface="Arial"/>
              <a:ea typeface="Arial"/>
              <a:cs typeface="Arial"/>
              <a:sym typeface="Arial"/>
            </a:endParaRPr>
          </a:p>
        </p:txBody>
      </p:sp>
      <p:sp>
        <p:nvSpPr>
          <p:cNvPr id="618" name="Google Shape;618;p32"/>
          <p:cNvSpPr txBox="1"/>
          <p:nvPr/>
        </p:nvSpPr>
        <p:spPr>
          <a:xfrm>
            <a:off x="4370313" y="2722426"/>
            <a:ext cx="4665151" cy="13849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dirty="0"/>
              <a:t>→ </a:t>
            </a:r>
            <a:r>
              <a:rPr lang="en" sz="1400" b="0" i="0" u="none" strike="noStrike" cap="none" dirty="0">
                <a:solidFill>
                  <a:srgbClr val="000000"/>
                </a:solidFill>
                <a:latin typeface="Arial"/>
                <a:ea typeface="Arial"/>
                <a:cs typeface="Arial"/>
                <a:sym typeface="Arial"/>
              </a:rPr>
              <a:t>Adding 1 airplane in the total traffic will make TO of the following airplanes 1 minute longer*</a:t>
            </a:r>
            <a:endParaRPr dirty="0"/>
          </a:p>
          <a:p>
            <a:pPr marL="285750" marR="0" lvl="0" indent="-196850" algn="l" rtl="0">
              <a:lnSpc>
                <a:spcPct val="100000"/>
              </a:lnSpc>
              <a:spcBef>
                <a:spcPts val="0"/>
              </a:spcBef>
              <a:spcAft>
                <a:spcPts val="0"/>
              </a:spcAft>
              <a:buClr>
                <a:srgbClr val="000000"/>
              </a:buClr>
              <a:buSzPts val="1400"/>
              <a:buFont typeface="Noto Sans Symbols"/>
              <a:buNone/>
            </a:pPr>
            <a:endParaRPr sz="1400" b="0" i="0" u="none" strike="noStrike" cap="none" dirty="0">
              <a:solidFill>
                <a:srgbClr val="000000"/>
              </a:solidFill>
              <a:latin typeface="Arial"/>
              <a:ea typeface="Arial"/>
              <a:cs typeface="Arial"/>
              <a:sym typeface="Arial"/>
            </a:endParaRPr>
          </a:p>
        </p:txBody>
      </p:sp>
      <p:sp>
        <p:nvSpPr>
          <p:cNvPr id="619" name="Google Shape;619;p32"/>
          <p:cNvSpPr/>
          <p:nvPr/>
        </p:nvSpPr>
        <p:spPr>
          <a:xfrm>
            <a:off x="0" y="4893847"/>
            <a:ext cx="1593706"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0" i="0" u="none" strike="noStrike" cap="none">
                <a:solidFill>
                  <a:srgbClr val="000000"/>
                </a:solidFill>
                <a:latin typeface="Arial"/>
                <a:ea typeface="Arial"/>
                <a:cs typeface="Arial"/>
                <a:sym typeface="Arial"/>
              </a:rPr>
              <a:t>*Under the hypothesis of causality </a:t>
            </a:r>
            <a:endParaRPr sz="700" b="0" i="0" u="none" strike="noStrike" cap="none">
              <a:solidFill>
                <a:srgbClr val="000000"/>
              </a:solidFill>
              <a:latin typeface="Arial"/>
              <a:ea typeface="Arial"/>
              <a:cs typeface="Arial"/>
              <a:sym typeface="Arial"/>
            </a:endParaRPr>
          </a:p>
        </p:txBody>
      </p:sp>
      <p:sp>
        <p:nvSpPr>
          <p:cNvPr id="23" name="Google Shape;587;p31">
            <a:extLst>
              <a:ext uri="{FF2B5EF4-FFF2-40B4-BE49-F238E27FC236}">
                <a16:creationId xmlns:a16="http://schemas.microsoft.com/office/drawing/2014/main" id="{752A2F8F-A383-0045-A97B-6151B5B81D3D}"/>
              </a:ext>
            </a:extLst>
          </p:cNvPr>
          <p:cNvSpPr txBox="1">
            <a:spLocks/>
          </p:cNvSpPr>
          <p:nvPr/>
        </p:nvSpPr>
        <p:spPr>
          <a:xfrm>
            <a:off x="796853" y="82052"/>
            <a:ext cx="8203514"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r>
              <a:rPr lang="fr-FR" sz="2400" b="0" dirty="0" err="1">
                <a:solidFill>
                  <a:srgbClr val="000000"/>
                </a:solidFill>
                <a:latin typeface="+mn-lt"/>
              </a:rPr>
              <a:t>Why</a:t>
            </a:r>
            <a:r>
              <a:rPr lang="fr-FR" sz="2400" b="0" dirty="0">
                <a:solidFill>
                  <a:srgbClr val="000000"/>
                </a:solidFill>
                <a:latin typeface="+mn-lt"/>
              </a:rPr>
              <a:t> </a:t>
            </a:r>
            <a:r>
              <a:rPr lang="fr-FR" sz="2400" b="0" dirty="0" err="1">
                <a:solidFill>
                  <a:srgbClr val="000000"/>
                </a:solidFill>
                <a:latin typeface="+mn-lt"/>
              </a:rPr>
              <a:t>is</a:t>
            </a:r>
            <a:r>
              <a:rPr lang="fr-FR" sz="2400" b="0" dirty="0">
                <a:solidFill>
                  <a:srgbClr val="000000"/>
                </a:solidFill>
                <a:latin typeface="+mn-lt"/>
              </a:rPr>
              <a:t> </a:t>
            </a:r>
            <a:r>
              <a:rPr lang="fr-FR" sz="2400" b="0" dirty="0" err="1">
                <a:solidFill>
                  <a:srgbClr val="000000"/>
                </a:solidFill>
                <a:latin typeface="+mn-lt"/>
              </a:rPr>
              <a:t>it</a:t>
            </a:r>
            <a:r>
              <a:rPr lang="fr-FR" sz="2400" b="0" dirty="0">
                <a:solidFill>
                  <a:srgbClr val="000000"/>
                </a:solidFill>
                <a:latin typeface="+mn-lt"/>
              </a:rPr>
              <a:t> important to </a:t>
            </a:r>
            <a:r>
              <a:rPr lang="fr-FR" sz="2400" b="0" dirty="0" err="1">
                <a:solidFill>
                  <a:srgbClr val="000000"/>
                </a:solidFill>
                <a:latin typeface="+mn-lt"/>
              </a:rPr>
              <a:t>precisely</a:t>
            </a:r>
            <a:r>
              <a:rPr lang="fr-FR" sz="2400" b="0" dirty="0">
                <a:solidFill>
                  <a:srgbClr val="000000"/>
                </a:solidFill>
                <a:latin typeface="+mn-lt"/>
              </a:rPr>
              <a:t> </a:t>
            </a:r>
            <a:r>
              <a:rPr lang="fr-FR" sz="2400" b="0" dirty="0" err="1">
                <a:solidFill>
                  <a:srgbClr val="000000"/>
                </a:solidFill>
                <a:latin typeface="+mn-lt"/>
              </a:rPr>
              <a:t>forecast</a:t>
            </a:r>
            <a:r>
              <a:rPr lang="fr-FR" sz="2400" b="0" dirty="0">
                <a:solidFill>
                  <a:srgbClr val="000000"/>
                </a:solidFill>
                <a:latin typeface="+mn-lt"/>
              </a:rPr>
              <a:t> the TO time? (2/3)</a:t>
            </a:r>
          </a:p>
        </p:txBody>
      </p:sp>
      <p:sp>
        <p:nvSpPr>
          <p:cNvPr id="2" name="Rectangle 1">
            <a:extLst>
              <a:ext uri="{FF2B5EF4-FFF2-40B4-BE49-F238E27FC236}">
                <a16:creationId xmlns:a16="http://schemas.microsoft.com/office/drawing/2014/main" id="{731CA61E-67DF-AF49-9EB9-6B3A27FBA98B}"/>
              </a:ext>
            </a:extLst>
          </p:cNvPr>
          <p:cNvSpPr/>
          <p:nvPr/>
        </p:nvSpPr>
        <p:spPr>
          <a:xfrm>
            <a:off x="4370313" y="1950005"/>
            <a:ext cx="1817350" cy="599090"/>
          </a:xfrm>
          <a:prstGeom prst="rect">
            <a:avLst/>
          </a:prstGeom>
          <a:solidFill>
            <a:srgbClr val="626E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200" dirty="0">
                <a:solidFill>
                  <a:schemeClr val="bg1"/>
                </a:solidFill>
              </a:rPr>
              <a:t>OLS </a:t>
            </a:r>
            <a:r>
              <a:rPr lang="fr-FR" sz="1200" dirty="0" err="1">
                <a:solidFill>
                  <a:schemeClr val="bg1"/>
                </a:solidFill>
              </a:rPr>
              <a:t>trendline</a:t>
            </a:r>
            <a:endParaRPr lang="fr-FR" sz="1200" dirty="0">
              <a:solidFill>
                <a:schemeClr val="bg1"/>
              </a:solidFill>
            </a:endParaRPr>
          </a:p>
          <a:p>
            <a:r>
              <a:rPr lang="fr-FR" sz="1200" dirty="0">
                <a:solidFill>
                  <a:schemeClr val="bg1"/>
                </a:solidFill>
              </a:rPr>
              <a:t>TO = 67 * </a:t>
            </a:r>
            <a:r>
              <a:rPr lang="fr-FR" sz="1200" dirty="0" err="1">
                <a:solidFill>
                  <a:schemeClr val="bg1"/>
                </a:solidFill>
              </a:rPr>
              <a:t>traffic</a:t>
            </a:r>
            <a:r>
              <a:rPr lang="fr-FR" sz="1200" dirty="0">
                <a:solidFill>
                  <a:schemeClr val="bg1"/>
                </a:solidFill>
              </a:rPr>
              <a:t> + 564</a:t>
            </a:r>
          </a:p>
          <a:p>
            <a:r>
              <a:rPr lang="fr-FR" sz="1200" dirty="0">
                <a:solidFill>
                  <a:schemeClr val="bg1"/>
                </a:solidFill>
              </a:rPr>
              <a:t>R</a:t>
            </a:r>
            <a:r>
              <a:rPr lang="fr-FR" sz="1200" baseline="30000" dirty="0">
                <a:solidFill>
                  <a:schemeClr val="bg1"/>
                </a:solidFill>
              </a:rPr>
              <a:t>2</a:t>
            </a:r>
            <a:r>
              <a:rPr lang="fr-FR" sz="1200" dirty="0">
                <a:solidFill>
                  <a:schemeClr val="bg1"/>
                </a:solidFill>
              </a:rPr>
              <a:t>=0.20</a:t>
            </a:r>
          </a:p>
        </p:txBody>
      </p:sp>
      <p:sp>
        <p:nvSpPr>
          <p:cNvPr id="3" name="ZoneTexte 2">
            <a:extLst>
              <a:ext uri="{FF2B5EF4-FFF2-40B4-BE49-F238E27FC236}">
                <a16:creationId xmlns:a16="http://schemas.microsoft.com/office/drawing/2014/main" id="{39DC7401-36B9-F848-8EAE-CF8796E29879}"/>
              </a:ext>
            </a:extLst>
          </p:cNvPr>
          <p:cNvSpPr txBox="1"/>
          <p:nvPr/>
        </p:nvSpPr>
        <p:spPr>
          <a:xfrm rot="16200000">
            <a:off x="-328654" y="2927225"/>
            <a:ext cx="1005403" cy="230832"/>
          </a:xfrm>
          <a:prstGeom prst="rect">
            <a:avLst/>
          </a:prstGeom>
          <a:solidFill>
            <a:schemeClr val="bg1"/>
          </a:solidFill>
        </p:spPr>
        <p:txBody>
          <a:bodyPr wrap="none" rtlCol="0">
            <a:spAutoFit/>
          </a:bodyPr>
          <a:lstStyle/>
          <a:p>
            <a:r>
              <a:rPr lang="fr-FR" sz="900" dirty="0"/>
              <a:t>TO (in seconds)</a:t>
            </a:r>
          </a:p>
        </p:txBody>
      </p:sp>
      <p:sp>
        <p:nvSpPr>
          <p:cNvPr id="26" name="ZoneTexte 25">
            <a:extLst>
              <a:ext uri="{FF2B5EF4-FFF2-40B4-BE49-F238E27FC236}">
                <a16:creationId xmlns:a16="http://schemas.microsoft.com/office/drawing/2014/main" id="{53DC7638-E312-9B4C-AE63-13F3ED86E630}"/>
              </a:ext>
            </a:extLst>
          </p:cNvPr>
          <p:cNvSpPr txBox="1"/>
          <p:nvPr/>
        </p:nvSpPr>
        <p:spPr>
          <a:xfrm>
            <a:off x="2023616" y="4000877"/>
            <a:ext cx="505267" cy="230832"/>
          </a:xfrm>
          <a:prstGeom prst="rect">
            <a:avLst/>
          </a:prstGeom>
          <a:solidFill>
            <a:schemeClr val="bg1"/>
          </a:solidFill>
        </p:spPr>
        <p:txBody>
          <a:bodyPr wrap="none" rtlCol="0">
            <a:spAutoFit/>
          </a:bodyPr>
          <a:lstStyle/>
          <a:p>
            <a:r>
              <a:rPr lang="fr-FR" sz="900" dirty="0"/>
              <a:t>Traffic</a:t>
            </a:r>
          </a:p>
        </p:txBody>
      </p:sp>
      <p:sp>
        <p:nvSpPr>
          <p:cNvPr id="30" name="Rectangle avec un coin diagonal rogné 29">
            <a:extLst>
              <a:ext uri="{FF2B5EF4-FFF2-40B4-BE49-F238E27FC236}">
                <a16:creationId xmlns:a16="http://schemas.microsoft.com/office/drawing/2014/main" id="{686960E9-0CAF-E54C-A060-85E0D22DCCC3}"/>
              </a:ext>
            </a:extLst>
          </p:cNvPr>
          <p:cNvSpPr/>
          <p:nvPr/>
        </p:nvSpPr>
        <p:spPr>
          <a:xfrm>
            <a:off x="381495" y="4217918"/>
            <a:ext cx="8051115" cy="675929"/>
          </a:xfrm>
          <a:prstGeom prst="snip2DiagRect">
            <a:avLst/>
          </a:prstGeom>
          <a:noFill/>
          <a:ln>
            <a:solidFill>
              <a:srgbClr val="53B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err="1">
                <a:solidFill>
                  <a:srgbClr val="000000"/>
                </a:solidFill>
              </a:rPr>
              <a:t>Having</a:t>
            </a:r>
            <a:r>
              <a:rPr lang="fr-FR" dirty="0">
                <a:solidFill>
                  <a:srgbClr val="000000"/>
                </a:solidFill>
              </a:rPr>
              <a:t> a </a:t>
            </a:r>
            <a:r>
              <a:rPr lang="fr-FR" dirty="0" err="1">
                <a:solidFill>
                  <a:srgbClr val="000000"/>
                </a:solidFill>
              </a:rPr>
              <a:t>precise</a:t>
            </a:r>
            <a:r>
              <a:rPr lang="fr-FR" dirty="0">
                <a:solidFill>
                  <a:srgbClr val="000000"/>
                </a:solidFill>
              </a:rPr>
              <a:t> </a:t>
            </a:r>
            <a:r>
              <a:rPr lang="fr-FR" dirty="0" err="1">
                <a:solidFill>
                  <a:srgbClr val="000000"/>
                </a:solidFill>
              </a:rPr>
              <a:t>prediction</a:t>
            </a:r>
            <a:r>
              <a:rPr lang="fr-FR" dirty="0">
                <a:solidFill>
                  <a:srgbClr val="000000"/>
                </a:solidFill>
              </a:rPr>
              <a:t> of TO </a:t>
            </a:r>
            <a:r>
              <a:rPr lang="fr-FR" dirty="0" err="1">
                <a:solidFill>
                  <a:srgbClr val="000000"/>
                </a:solidFill>
              </a:rPr>
              <a:t>is</a:t>
            </a:r>
            <a:r>
              <a:rPr lang="fr-FR" dirty="0">
                <a:solidFill>
                  <a:srgbClr val="000000"/>
                </a:solidFill>
              </a:rPr>
              <a:t> </a:t>
            </a:r>
            <a:r>
              <a:rPr lang="fr-FR" dirty="0" err="1">
                <a:solidFill>
                  <a:srgbClr val="000000"/>
                </a:solidFill>
              </a:rPr>
              <a:t>necessary</a:t>
            </a:r>
            <a:r>
              <a:rPr lang="fr-FR" dirty="0">
                <a:solidFill>
                  <a:srgbClr val="000000"/>
                </a:solidFill>
              </a:rPr>
              <a:t> to </a:t>
            </a:r>
            <a:r>
              <a:rPr lang="fr-FR" dirty="0" err="1">
                <a:solidFill>
                  <a:srgbClr val="000000"/>
                </a:solidFill>
              </a:rPr>
              <a:t>better</a:t>
            </a:r>
            <a:r>
              <a:rPr lang="fr-FR" dirty="0">
                <a:solidFill>
                  <a:srgbClr val="000000"/>
                </a:solidFill>
              </a:rPr>
              <a:t> </a:t>
            </a:r>
            <a:r>
              <a:rPr lang="fr-FR" dirty="0" err="1">
                <a:solidFill>
                  <a:srgbClr val="000000"/>
                </a:solidFill>
              </a:rPr>
              <a:t>handle</a:t>
            </a:r>
            <a:r>
              <a:rPr lang="fr-FR" dirty="0">
                <a:solidFill>
                  <a:srgbClr val="000000"/>
                </a:solidFill>
              </a:rPr>
              <a:t> </a:t>
            </a:r>
            <a:r>
              <a:rPr lang="fr-FR" dirty="0" err="1">
                <a:solidFill>
                  <a:srgbClr val="000000"/>
                </a:solidFill>
              </a:rPr>
              <a:t>traffic</a:t>
            </a:r>
            <a:r>
              <a:rPr lang="fr-FR" dirty="0">
                <a:solidFill>
                  <a:srgbClr val="000000"/>
                </a:solidFill>
              </a:rPr>
              <a:t> </a:t>
            </a:r>
            <a:r>
              <a:rPr lang="fr-FR" dirty="0" err="1">
                <a:solidFill>
                  <a:srgbClr val="000000"/>
                </a:solidFill>
              </a:rPr>
              <a:t>during</a:t>
            </a:r>
            <a:r>
              <a:rPr lang="fr-FR" dirty="0">
                <a:solidFill>
                  <a:srgbClr val="000000"/>
                </a:solidFill>
              </a:rPr>
              <a:t> </a:t>
            </a:r>
            <a:r>
              <a:rPr lang="fr-FR" dirty="0" err="1">
                <a:solidFill>
                  <a:srgbClr val="000000"/>
                </a:solidFill>
              </a:rPr>
              <a:t>peak</a:t>
            </a:r>
            <a:r>
              <a:rPr lang="fr-FR" dirty="0">
                <a:solidFill>
                  <a:srgbClr val="000000"/>
                </a:solidFill>
              </a:rPr>
              <a:t> </a:t>
            </a:r>
            <a:r>
              <a:rPr lang="fr-FR" dirty="0" err="1">
                <a:solidFill>
                  <a:srgbClr val="000000"/>
                </a:solidFill>
              </a:rPr>
              <a:t>hours</a:t>
            </a:r>
            <a:r>
              <a:rPr lang="fr-FR" dirty="0">
                <a:solidFill>
                  <a:srgbClr val="000000"/>
                </a:solidFill>
              </a:rPr>
              <a:t> </a:t>
            </a:r>
            <a:r>
              <a:rPr lang="fr-FR" dirty="0" err="1">
                <a:solidFill>
                  <a:srgbClr val="000000"/>
                </a:solidFill>
              </a:rPr>
              <a:t>which</a:t>
            </a:r>
            <a:r>
              <a:rPr lang="fr-FR" dirty="0">
                <a:solidFill>
                  <a:srgbClr val="000000"/>
                </a:solidFill>
              </a:rPr>
              <a:t> </a:t>
            </a:r>
            <a:r>
              <a:rPr lang="fr-FR" dirty="0" err="1">
                <a:solidFill>
                  <a:srgbClr val="000000"/>
                </a:solidFill>
              </a:rPr>
              <a:t>will</a:t>
            </a:r>
            <a:r>
              <a:rPr lang="fr-FR" dirty="0">
                <a:solidFill>
                  <a:srgbClr val="000000"/>
                </a:solidFill>
              </a:rPr>
              <a:t> </a:t>
            </a:r>
            <a:r>
              <a:rPr lang="fr-FR" dirty="0" err="1">
                <a:solidFill>
                  <a:srgbClr val="000000"/>
                </a:solidFill>
              </a:rPr>
              <a:t>finally</a:t>
            </a:r>
            <a:r>
              <a:rPr lang="fr-FR" dirty="0">
                <a:solidFill>
                  <a:srgbClr val="000000"/>
                </a:solidFill>
              </a:rPr>
              <a:t> </a:t>
            </a:r>
            <a:r>
              <a:rPr lang="fr-FR" dirty="0" err="1">
                <a:solidFill>
                  <a:srgbClr val="000000"/>
                </a:solidFill>
              </a:rPr>
              <a:t>also</a:t>
            </a:r>
            <a:r>
              <a:rPr lang="fr-FR" dirty="0">
                <a:solidFill>
                  <a:srgbClr val="000000"/>
                </a:solidFill>
              </a:rPr>
              <a:t> help </a:t>
            </a:r>
            <a:r>
              <a:rPr lang="fr-FR" dirty="0" err="1">
                <a:solidFill>
                  <a:srgbClr val="000000"/>
                </a:solidFill>
              </a:rPr>
              <a:t>reducing</a:t>
            </a:r>
            <a:r>
              <a:rPr lang="fr-FR" dirty="0">
                <a:solidFill>
                  <a:srgbClr val="000000"/>
                </a:solidFill>
              </a:rPr>
              <a:t> the </a:t>
            </a:r>
            <a:r>
              <a:rPr lang="fr-FR" dirty="0" err="1">
                <a:solidFill>
                  <a:srgbClr val="000000"/>
                </a:solidFill>
              </a:rPr>
              <a:t>average</a:t>
            </a:r>
            <a:r>
              <a:rPr lang="fr-FR" dirty="0">
                <a:solidFill>
                  <a:srgbClr val="000000"/>
                </a:solidFill>
              </a:rPr>
              <a:t> TO</a:t>
            </a:r>
            <a:endParaRPr lang="en-US" b="1"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3"/>
          <p:cNvSpPr txBox="1"/>
          <p:nvPr/>
        </p:nvSpPr>
        <p:spPr>
          <a:xfrm>
            <a:off x="802700" y="1091260"/>
            <a:ext cx="4649097" cy="13542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600" b="0" i="0" u="none" strike="noStrike" cap="none" dirty="0">
                <a:solidFill>
                  <a:srgbClr val="000000"/>
                </a:solidFill>
                <a:latin typeface="Arial"/>
                <a:ea typeface="Arial"/>
                <a:cs typeface="Arial"/>
                <a:sym typeface="Arial"/>
              </a:rPr>
              <a:t>Reducing the airplanes’ fuel consumption resulting from </a:t>
            </a:r>
            <a:r>
              <a:rPr lang="en" sz="1600" b="0" i="0" u="none" strike="noStrike" cap="none" dirty="0" err="1">
                <a:solidFill>
                  <a:srgbClr val="000000"/>
                </a:solidFill>
                <a:latin typeface="Arial"/>
                <a:ea typeface="Arial"/>
                <a:cs typeface="Arial"/>
                <a:sym typeface="Arial"/>
              </a:rPr>
              <a:t>airplanes’s</a:t>
            </a:r>
            <a:r>
              <a:rPr lang="en" sz="1600" b="0" i="0" u="none" strike="noStrike" cap="none" dirty="0">
                <a:solidFill>
                  <a:srgbClr val="000000"/>
                </a:solidFill>
                <a:latin typeface="Arial"/>
                <a:ea typeface="Arial"/>
                <a:cs typeface="Arial"/>
                <a:sym typeface="Arial"/>
              </a:rPr>
              <a:t> idle time at runway entrance</a:t>
            </a:r>
            <a:endParaRPr sz="1200" dirty="0"/>
          </a:p>
          <a:p>
            <a:pPr marL="0" marR="0" lvl="0" indent="0" algn="l" rtl="0">
              <a:lnSpc>
                <a:spcPct val="100000"/>
              </a:lnSpc>
              <a:spcBef>
                <a:spcPts val="0"/>
              </a:spcBef>
              <a:spcAft>
                <a:spcPts val="0"/>
              </a:spcAft>
              <a:buNone/>
            </a:pPr>
            <a:endParaRPr sz="400" b="0" i="0" u="none" strike="noStrike" cap="none" dirty="0">
              <a:solidFill>
                <a:srgbClr val="000000"/>
              </a:solidFill>
              <a:latin typeface="Arial"/>
              <a:ea typeface="Arial"/>
              <a:cs typeface="Arial"/>
              <a:sym typeface="Arial"/>
            </a:endParaRPr>
          </a:p>
          <a:p>
            <a:pPr marL="0" marR="0" lvl="0" indent="0" algn="l" rtl="0">
              <a:lnSpc>
                <a:spcPct val="150000"/>
              </a:lnSpc>
              <a:spcBef>
                <a:spcPts val="0"/>
              </a:spcBef>
              <a:spcAft>
                <a:spcPts val="0"/>
              </a:spcAft>
              <a:buNone/>
            </a:pPr>
            <a:r>
              <a:rPr lang="en" sz="1400" b="0" i="0" u="none" strike="noStrike" cap="none" dirty="0">
                <a:solidFill>
                  <a:srgbClr val="000000"/>
                </a:solidFill>
                <a:latin typeface="Arial"/>
                <a:ea typeface="Arial"/>
                <a:cs typeface="Arial"/>
                <a:sym typeface="Arial"/>
              </a:rPr>
              <a:t>      Reducing the fuel variable costs</a:t>
            </a:r>
            <a:endParaRPr dirty="0"/>
          </a:p>
          <a:p>
            <a:pPr marL="0" marR="0" lvl="0" indent="0" algn="l" rtl="0">
              <a:lnSpc>
                <a:spcPct val="150000"/>
              </a:lnSpc>
              <a:spcBef>
                <a:spcPts val="0"/>
              </a:spcBef>
              <a:spcAft>
                <a:spcPts val="0"/>
              </a:spcAft>
              <a:buNone/>
            </a:pPr>
            <a:r>
              <a:rPr lang="en" sz="1400" b="0" i="0" u="none" strike="noStrike" cap="none" dirty="0">
                <a:solidFill>
                  <a:srgbClr val="000000"/>
                </a:solidFill>
                <a:latin typeface="Arial"/>
                <a:ea typeface="Arial"/>
                <a:cs typeface="Arial"/>
                <a:sym typeface="Arial"/>
              </a:rPr>
              <a:t>      Reducing the emissions of CO2</a:t>
            </a:r>
            <a:endParaRPr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p:txBody>
      </p:sp>
      <p:sp>
        <p:nvSpPr>
          <p:cNvPr id="626" name="Google Shape;626;p33"/>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dirty="0"/>
              <a:t>2</a:t>
            </a:r>
            <a:endParaRPr sz="2700" b="0" i="0" u="none" strike="noStrike" cap="none" dirty="0">
              <a:solidFill>
                <a:srgbClr val="000000"/>
              </a:solidFill>
              <a:latin typeface="Arial"/>
              <a:ea typeface="Arial"/>
              <a:cs typeface="Arial"/>
              <a:sym typeface="Arial"/>
            </a:endParaRPr>
          </a:p>
        </p:txBody>
      </p:sp>
      <p:pic>
        <p:nvPicPr>
          <p:cNvPr id="627" name="Google Shape;627;p33"/>
          <p:cNvPicPr preferRelativeResize="0"/>
          <p:nvPr/>
        </p:nvPicPr>
        <p:blipFill rotWithShape="1">
          <a:blip r:embed="rId3">
            <a:alphaModFix/>
          </a:blip>
          <a:srcRect/>
          <a:stretch/>
        </p:blipFill>
        <p:spPr>
          <a:xfrm>
            <a:off x="732773" y="1940199"/>
            <a:ext cx="377555" cy="377555"/>
          </a:xfrm>
          <a:prstGeom prst="rect">
            <a:avLst/>
          </a:prstGeom>
          <a:noFill/>
          <a:ln>
            <a:noFill/>
          </a:ln>
        </p:spPr>
      </p:pic>
      <p:pic>
        <p:nvPicPr>
          <p:cNvPr id="628" name="Google Shape;628;p33"/>
          <p:cNvPicPr preferRelativeResize="0"/>
          <p:nvPr/>
        </p:nvPicPr>
        <p:blipFill rotWithShape="1">
          <a:blip r:embed="rId4">
            <a:alphaModFix/>
          </a:blip>
          <a:srcRect/>
          <a:stretch/>
        </p:blipFill>
        <p:spPr>
          <a:xfrm>
            <a:off x="689026" y="2337609"/>
            <a:ext cx="377555" cy="377555"/>
          </a:xfrm>
          <a:prstGeom prst="rect">
            <a:avLst/>
          </a:prstGeom>
          <a:noFill/>
          <a:ln>
            <a:noFill/>
          </a:ln>
        </p:spPr>
      </p:pic>
      <p:sp>
        <p:nvSpPr>
          <p:cNvPr id="629" name="Google Shape;629;p33"/>
          <p:cNvSpPr txBox="1"/>
          <p:nvPr/>
        </p:nvSpPr>
        <p:spPr>
          <a:xfrm>
            <a:off x="650301" y="3105275"/>
            <a:ext cx="4205163"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Boeing 747 example*:</a:t>
            </a:r>
            <a:r>
              <a:rPr lang="en" dirty="0"/>
              <a:t> </a:t>
            </a:r>
            <a:r>
              <a:rPr lang="en" sz="1400" b="0" i="0" u="none" strike="noStrike" cap="none" dirty="0">
                <a:solidFill>
                  <a:srgbClr val="000000"/>
                </a:solidFill>
                <a:latin typeface="Arial"/>
                <a:ea typeface="Arial"/>
                <a:cs typeface="Arial"/>
                <a:sym typeface="Arial"/>
              </a:rPr>
              <a:t>17 minutes of taxiing: </a:t>
            </a:r>
          </a:p>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 1250 liters of kerosene </a:t>
            </a:r>
          </a:p>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 13k € </a:t>
            </a:r>
            <a:endParaRPr dirty="0"/>
          </a:p>
        </p:txBody>
      </p:sp>
      <p:sp>
        <p:nvSpPr>
          <p:cNvPr id="630" name="Google Shape;630;p33"/>
          <p:cNvSpPr/>
          <p:nvPr/>
        </p:nvSpPr>
        <p:spPr>
          <a:xfrm>
            <a:off x="0" y="4893847"/>
            <a:ext cx="1755609" cy="20005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700" b="0" i="0" u="none" strike="noStrike" cap="none">
                <a:solidFill>
                  <a:srgbClr val="000000"/>
                </a:solidFill>
                <a:latin typeface="Arial"/>
                <a:ea typeface="Arial"/>
                <a:cs typeface="Arial"/>
                <a:sym typeface="Arial"/>
              </a:rPr>
              <a:t>*Source: Israel industry aerospace (IAI)</a:t>
            </a:r>
            <a:endParaRPr/>
          </a:p>
        </p:txBody>
      </p:sp>
      <p:sp>
        <p:nvSpPr>
          <p:cNvPr id="9" name="Google Shape;587;p31">
            <a:extLst>
              <a:ext uri="{FF2B5EF4-FFF2-40B4-BE49-F238E27FC236}">
                <a16:creationId xmlns:a16="http://schemas.microsoft.com/office/drawing/2014/main" id="{F825BC6F-0BF9-874B-9CD3-54A4153914A1}"/>
              </a:ext>
            </a:extLst>
          </p:cNvPr>
          <p:cNvSpPr txBox="1">
            <a:spLocks/>
          </p:cNvSpPr>
          <p:nvPr/>
        </p:nvSpPr>
        <p:spPr>
          <a:xfrm>
            <a:off x="803909" y="84875"/>
            <a:ext cx="8203514"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r>
              <a:rPr lang="fr-FR" sz="2400" b="0" dirty="0" err="1">
                <a:solidFill>
                  <a:srgbClr val="000000"/>
                </a:solidFill>
                <a:latin typeface="+mn-lt"/>
              </a:rPr>
              <a:t>Why</a:t>
            </a:r>
            <a:r>
              <a:rPr lang="fr-FR" sz="2400" b="0" dirty="0">
                <a:solidFill>
                  <a:srgbClr val="000000"/>
                </a:solidFill>
                <a:latin typeface="+mn-lt"/>
              </a:rPr>
              <a:t> </a:t>
            </a:r>
            <a:r>
              <a:rPr lang="fr-FR" sz="2400" b="0" dirty="0" err="1">
                <a:solidFill>
                  <a:srgbClr val="000000"/>
                </a:solidFill>
                <a:latin typeface="+mn-lt"/>
              </a:rPr>
              <a:t>is</a:t>
            </a:r>
            <a:r>
              <a:rPr lang="fr-FR" sz="2400" b="0" dirty="0">
                <a:solidFill>
                  <a:srgbClr val="000000"/>
                </a:solidFill>
                <a:latin typeface="+mn-lt"/>
              </a:rPr>
              <a:t> </a:t>
            </a:r>
            <a:r>
              <a:rPr lang="fr-FR" sz="2400" b="0" dirty="0" err="1">
                <a:solidFill>
                  <a:srgbClr val="000000"/>
                </a:solidFill>
                <a:latin typeface="+mn-lt"/>
              </a:rPr>
              <a:t>it</a:t>
            </a:r>
            <a:r>
              <a:rPr lang="fr-FR" sz="2400" b="0" dirty="0">
                <a:solidFill>
                  <a:srgbClr val="000000"/>
                </a:solidFill>
                <a:latin typeface="+mn-lt"/>
              </a:rPr>
              <a:t> important to </a:t>
            </a:r>
            <a:r>
              <a:rPr lang="fr-FR" sz="2400" b="0" dirty="0" err="1">
                <a:solidFill>
                  <a:srgbClr val="000000"/>
                </a:solidFill>
                <a:latin typeface="+mn-lt"/>
              </a:rPr>
              <a:t>precisely</a:t>
            </a:r>
            <a:r>
              <a:rPr lang="fr-FR" sz="2400" b="0" dirty="0">
                <a:solidFill>
                  <a:srgbClr val="000000"/>
                </a:solidFill>
                <a:latin typeface="+mn-lt"/>
              </a:rPr>
              <a:t> </a:t>
            </a:r>
            <a:r>
              <a:rPr lang="fr-FR" sz="2400" b="0" dirty="0" err="1">
                <a:solidFill>
                  <a:srgbClr val="000000"/>
                </a:solidFill>
                <a:latin typeface="+mn-lt"/>
              </a:rPr>
              <a:t>forecast</a:t>
            </a:r>
            <a:r>
              <a:rPr lang="fr-FR" sz="2400" b="0" dirty="0">
                <a:solidFill>
                  <a:srgbClr val="000000"/>
                </a:solidFill>
                <a:latin typeface="+mn-lt"/>
              </a:rPr>
              <a:t> the TO time? (3/3)</a:t>
            </a:r>
          </a:p>
        </p:txBody>
      </p:sp>
      <p:pic>
        <p:nvPicPr>
          <p:cNvPr id="4" name="Image 3">
            <a:extLst>
              <a:ext uri="{FF2B5EF4-FFF2-40B4-BE49-F238E27FC236}">
                <a16:creationId xmlns:a16="http://schemas.microsoft.com/office/drawing/2014/main" id="{BE1837DA-EEE5-6944-BAD1-FB5528BB17B5}"/>
              </a:ext>
            </a:extLst>
          </p:cNvPr>
          <p:cNvPicPr>
            <a:picLocks noChangeAspect="1"/>
          </p:cNvPicPr>
          <p:nvPr/>
        </p:nvPicPr>
        <p:blipFill>
          <a:blip r:embed="rId5"/>
          <a:stretch>
            <a:fillRect/>
          </a:stretch>
        </p:blipFill>
        <p:spPr>
          <a:xfrm>
            <a:off x="5495544" y="1091260"/>
            <a:ext cx="3511879" cy="390261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9" name="Google Shape;587;p31">
            <a:extLst>
              <a:ext uri="{FF2B5EF4-FFF2-40B4-BE49-F238E27FC236}">
                <a16:creationId xmlns:a16="http://schemas.microsoft.com/office/drawing/2014/main" id="{E0369FB4-9148-5F41-9F3B-EC989016A382}"/>
              </a:ext>
            </a:extLst>
          </p:cNvPr>
          <p:cNvSpPr txBox="1">
            <a:spLocks/>
          </p:cNvSpPr>
          <p:nvPr/>
        </p:nvSpPr>
        <p:spPr>
          <a:xfrm>
            <a:off x="802700" y="84874"/>
            <a:ext cx="8203514"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1pPr>
            <a:lvl2pPr marR="0" lvl="1"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2pPr>
            <a:lvl3pPr marR="0" lvl="2"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3pPr>
            <a:lvl4pPr marR="0" lvl="3"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4pPr>
            <a:lvl5pPr marR="0" lvl="4"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5pPr>
            <a:lvl6pPr marR="0" lvl="5"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6pPr>
            <a:lvl7pPr marR="0" lvl="6"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7pPr>
            <a:lvl8pPr marR="0" lvl="7"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8pPr>
            <a:lvl9pPr marR="0" lvl="8" algn="l" rtl="0">
              <a:lnSpc>
                <a:spcPct val="100000"/>
              </a:lnSpc>
              <a:spcBef>
                <a:spcPts val="0"/>
              </a:spcBef>
              <a:spcAft>
                <a:spcPts val="0"/>
              </a:spcAft>
              <a:buClr>
                <a:schemeClr val="dk2"/>
              </a:buClr>
              <a:buSzPts val="2800"/>
              <a:buFont typeface="Maven Pro"/>
              <a:buNone/>
              <a:defRPr sz="2800" b="1" i="0" u="none" strike="noStrike" cap="none">
                <a:solidFill>
                  <a:schemeClr val="dk2"/>
                </a:solidFill>
                <a:latin typeface="Maven Pro"/>
                <a:ea typeface="Maven Pro"/>
                <a:cs typeface="Maven Pro"/>
                <a:sym typeface="Maven Pro"/>
              </a:defRPr>
            </a:lvl9pPr>
          </a:lstStyle>
          <a:p>
            <a:r>
              <a:rPr lang="fr-FR" sz="2400" b="0" dirty="0">
                <a:solidFill>
                  <a:srgbClr val="000000"/>
                </a:solidFill>
                <a:latin typeface="+mn-lt"/>
              </a:rPr>
              <a:t>A </a:t>
            </a:r>
            <a:r>
              <a:rPr lang="fr-FR" sz="2400" b="0" dirty="0" err="1">
                <a:solidFill>
                  <a:srgbClr val="000000"/>
                </a:solidFill>
                <a:latin typeface="+mn-lt"/>
              </a:rPr>
              <a:t>problem</a:t>
            </a:r>
            <a:r>
              <a:rPr lang="fr-FR" sz="2400" b="0" dirty="0">
                <a:solidFill>
                  <a:srgbClr val="000000"/>
                </a:solidFill>
                <a:latin typeface="+mn-lt"/>
              </a:rPr>
              <a:t> </a:t>
            </a:r>
            <a:r>
              <a:rPr lang="fr-FR" sz="2400" b="0" dirty="0" err="1">
                <a:solidFill>
                  <a:srgbClr val="000000"/>
                </a:solidFill>
                <a:latin typeface="+mn-lt"/>
              </a:rPr>
              <a:t>involving</a:t>
            </a:r>
            <a:r>
              <a:rPr lang="fr-FR" sz="2400" b="0" dirty="0">
                <a:solidFill>
                  <a:srgbClr val="000000"/>
                </a:solidFill>
                <a:latin typeface="+mn-lt"/>
              </a:rPr>
              <a:t> </a:t>
            </a:r>
            <a:r>
              <a:rPr lang="fr-FR" sz="2400" b="0" dirty="0" err="1">
                <a:solidFill>
                  <a:srgbClr val="000000"/>
                </a:solidFill>
                <a:latin typeface="+mn-lt"/>
              </a:rPr>
              <a:t>many</a:t>
            </a:r>
            <a:r>
              <a:rPr lang="fr-FR" sz="2400" b="0" dirty="0">
                <a:solidFill>
                  <a:srgbClr val="000000"/>
                </a:solidFill>
                <a:latin typeface="+mn-lt"/>
              </a:rPr>
              <a:t> </a:t>
            </a:r>
            <a:r>
              <a:rPr lang="fr-FR" sz="2400" b="0" dirty="0" err="1">
                <a:solidFill>
                  <a:srgbClr val="000000"/>
                </a:solidFill>
                <a:latin typeface="+mn-lt"/>
              </a:rPr>
              <a:t>different</a:t>
            </a:r>
            <a:r>
              <a:rPr lang="fr-FR" sz="2400" b="0" dirty="0">
                <a:solidFill>
                  <a:srgbClr val="000000"/>
                </a:solidFill>
                <a:latin typeface="+mn-lt"/>
              </a:rPr>
              <a:t> </a:t>
            </a:r>
            <a:r>
              <a:rPr lang="fr-FR" sz="2400" b="0" dirty="0" err="1">
                <a:solidFill>
                  <a:srgbClr val="000000"/>
                </a:solidFill>
                <a:latin typeface="+mn-lt"/>
              </a:rPr>
              <a:t>external</a:t>
            </a:r>
            <a:r>
              <a:rPr lang="fr-FR" sz="2400" b="0" dirty="0">
                <a:solidFill>
                  <a:srgbClr val="000000"/>
                </a:solidFill>
                <a:latin typeface="+mn-lt"/>
              </a:rPr>
              <a:t> variables </a:t>
            </a:r>
          </a:p>
        </p:txBody>
      </p:sp>
      <p:pic>
        <p:nvPicPr>
          <p:cNvPr id="2" name="Image 1">
            <a:extLst>
              <a:ext uri="{FF2B5EF4-FFF2-40B4-BE49-F238E27FC236}">
                <a16:creationId xmlns:a16="http://schemas.microsoft.com/office/drawing/2014/main" id="{5C79D2F2-714E-3A46-B2A5-43F7DC10857C}"/>
              </a:ext>
            </a:extLst>
          </p:cNvPr>
          <p:cNvPicPr>
            <a:picLocks noChangeAspect="1"/>
          </p:cNvPicPr>
          <p:nvPr/>
        </p:nvPicPr>
        <p:blipFill>
          <a:blip r:embed="rId3"/>
          <a:stretch>
            <a:fillRect/>
          </a:stretch>
        </p:blipFill>
        <p:spPr>
          <a:xfrm>
            <a:off x="446300" y="917139"/>
            <a:ext cx="6995931" cy="3137626"/>
          </a:xfrm>
          <a:prstGeom prst="rect">
            <a:avLst/>
          </a:prstGeom>
        </p:spPr>
      </p:pic>
      <p:sp>
        <p:nvSpPr>
          <p:cNvPr id="637" name="Google Shape;637;p34"/>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dirty="0"/>
              <a:t>3</a:t>
            </a:r>
            <a:endParaRPr sz="2700" b="0" i="0" u="none" strike="noStrike" cap="none" dirty="0">
              <a:solidFill>
                <a:srgbClr val="000000"/>
              </a:solidFill>
              <a:latin typeface="Arial"/>
              <a:ea typeface="Arial"/>
              <a:cs typeface="Arial"/>
              <a:sym typeface="Arial"/>
            </a:endParaRPr>
          </a:p>
        </p:txBody>
      </p:sp>
      <p:sp>
        <p:nvSpPr>
          <p:cNvPr id="3" name="Ellipse 2">
            <a:extLst>
              <a:ext uri="{FF2B5EF4-FFF2-40B4-BE49-F238E27FC236}">
                <a16:creationId xmlns:a16="http://schemas.microsoft.com/office/drawing/2014/main" id="{FCBAA305-39C9-ED46-B50F-C8410EDBA55F}"/>
              </a:ext>
            </a:extLst>
          </p:cNvPr>
          <p:cNvSpPr/>
          <p:nvPr/>
        </p:nvSpPr>
        <p:spPr>
          <a:xfrm>
            <a:off x="2290619" y="917140"/>
            <a:ext cx="302400" cy="30240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llipse 13">
            <a:extLst>
              <a:ext uri="{FF2B5EF4-FFF2-40B4-BE49-F238E27FC236}">
                <a16:creationId xmlns:a16="http://schemas.microsoft.com/office/drawing/2014/main" id="{A19366C5-7478-7042-80A2-612D6BD6A2E0}"/>
              </a:ext>
            </a:extLst>
          </p:cNvPr>
          <p:cNvSpPr/>
          <p:nvPr/>
        </p:nvSpPr>
        <p:spPr>
          <a:xfrm>
            <a:off x="1283855" y="1146613"/>
            <a:ext cx="609600" cy="959278"/>
          </a:xfrm>
          <a:prstGeom prst="ellipse">
            <a:avLst/>
          </a:prstGeom>
          <a:noFill/>
          <a:ln w="190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BC5BE24B-62BE-9244-A51E-B0DB46C96BF1}"/>
              </a:ext>
            </a:extLst>
          </p:cNvPr>
          <p:cNvSpPr txBox="1"/>
          <p:nvPr/>
        </p:nvSpPr>
        <p:spPr>
          <a:xfrm>
            <a:off x="3310901" y="590410"/>
            <a:ext cx="1540074" cy="400110"/>
          </a:xfrm>
          <a:prstGeom prst="rect">
            <a:avLst/>
          </a:prstGeom>
          <a:noFill/>
          <a:ln w="19050">
            <a:solidFill>
              <a:srgbClr val="FFC000"/>
            </a:solidFill>
            <a:prstDash val="sysDash"/>
          </a:ln>
        </p:spPr>
        <p:txBody>
          <a:bodyPr wrap="square" rtlCol="0">
            <a:spAutoFit/>
          </a:bodyPr>
          <a:lstStyle/>
          <a:p>
            <a:pPr algn="ctr"/>
            <a:r>
              <a:rPr lang="fr-FR" sz="1000" dirty="0" err="1"/>
              <a:t>Higher</a:t>
            </a:r>
            <a:r>
              <a:rPr lang="fr-FR" sz="1000" dirty="0"/>
              <a:t> </a:t>
            </a:r>
            <a:r>
              <a:rPr lang="fr-FR" sz="1000" dirty="0" err="1"/>
              <a:t>traffic</a:t>
            </a:r>
            <a:r>
              <a:rPr lang="fr-FR" sz="1000" dirty="0"/>
              <a:t> </a:t>
            </a:r>
            <a:r>
              <a:rPr lang="fr-FR" sz="1000" dirty="0" err="1"/>
              <a:t>than</a:t>
            </a:r>
            <a:r>
              <a:rPr lang="fr-FR" sz="1000" dirty="0"/>
              <a:t> </a:t>
            </a:r>
            <a:r>
              <a:rPr lang="fr-FR" sz="1000" dirty="0" err="1"/>
              <a:t>usual</a:t>
            </a:r>
            <a:r>
              <a:rPr lang="fr-FR" sz="1000" dirty="0"/>
              <a:t> (~10 </a:t>
            </a:r>
            <a:r>
              <a:rPr lang="fr-FR" sz="1000" dirty="0" err="1"/>
              <a:t>aircrafts</a:t>
            </a:r>
            <a:r>
              <a:rPr lang="fr-FR" sz="1000" dirty="0"/>
              <a:t>)</a:t>
            </a:r>
          </a:p>
        </p:txBody>
      </p:sp>
      <p:sp>
        <p:nvSpPr>
          <p:cNvPr id="16" name="ZoneTexte 15">
            <a:extLst>
              <a:ext uri="{FF2B5EF4-FFF2-40B4-BE49-F238E27FC236}">
                <a16:creationId xmlns:a16="http://schemas.microsoft.com/office/drawing/2014/main" id="{F2FE8C64-AE37-7949-A3CE-38DD0A20CDBC}"/>
              </a:ext>
            </a:extLst>
          </p:cNvPr>
          <p:cNvSpPr txBox="1"/>
          <p:nvPr/>
        </p:nvSpPr>
        <p:spPr>
          <a:xfrm>
            <a:off x="3310901" y="1052958"/>
            <a:ext cx="1540074" cy="738664"/>
          </a:xfrm>
          <a:prstGeom prst="rect">
            <a:avLst/>
          </a:prstGeom>
          <a:noFill/>
          <a:ln w="19050">
            <a:solidFill>
              <a:srgbClr val="FF0000"/>
            </a:solidFill>
            <a:prstDash val="sysDash"/>
          </a:ln>
        </p:spPr>
        <p:txBody>
          <a:bodyPr wrap="square" rtlCol="0">
            <a:spAutoFit/>
          </a:bodyPr>
          <a:lstStyle>
            <a:defPPr marR="0" lvl="0" algn="l" rtl="0">
              <a:lnSpc>
                <a:spcPct val="100000"/>
              </a:lnSpc>
              <a:spcBef>
                <a:spcPts val="0"/>
              </a:spcBef>
              <a:spcAft>
                <a:spcPts val="0"/>
              </a:spcAft>
            </a:defPPr>
            <a:lvl1pPr algn="ctr">
              <a:defRPr sz="1000"/>
            </a:lvl1pPr>
          </a:lstStyle>
          <a:p>
            <a:r>
              <a:rPr lang="fr-FR" dirty="0" err="1"/>
              <a:t>Dangerously</a:t>
            </a:r>
            <a:r>
              <a:rPr lang="fr-FR" dirty="0"/>
              <a:t> </a:t>
            </a:r>
            <a:r>
              <a:rPr lang="fr-FR" dirty="0" err="1"/>
              <a:t>Windy</a:t>
            </a:r>
            <a:r>
              <a:rPr lang="fr-FR" dirty="0"/>
              <a:t> and </a:t>
            </a:r>
            <a:r>
              <a:rPr lang="fr-FR" dirty="0" err="1"/>
              <a:t>Mostly</a:t>
            </a:r>
            <a:r>
              <a:rPr lang="fr-FR" dirty="0"/>
              <a:t> </a:t>
            </a:r>
            <a:r>
              <a:rPr lang="fr-FR" dirty="0" err="1"/>
              <a:t>Cloudy</a:t>
            </a:r>
            <a:r>
              <a:rPr lang="fr-FR" dirty="0"/>
              <a:t> </a:t>
            </a:r>
            <a:r>
              <a:rPr lang="fr-FR" dirty="0" err="1"/>
              <a:t>Weather</a:t>
            </a:r>
            <a:endParaRPr lang="fr-FR" dirty="0"/>
          </a:p>
        </p:txBody>
      </p:sp>
      <p:cxnSp>
        <p:nvCxnSpPr>
          <p:cNvPr id="6" name="Connecteur en angle 5">
            <a:extLst>
              <a:ext uri="{FF2B5EF4-FFF2-40B4-BE49-F238E27FC236}">
                <a16:creationId xmlns:a16="http://schemas.microsoft.com/office/drawing/2014/main" id="{3B9D62A1-B720-4B45-813E-016A757DB291}"/>
              </a:ext>
            </a:extLst>
          </p:cNvPr>
          <p:cNvCxnSpPr>
            <a:cxnSpLocks/>
            <a:stCxn id="4" idx="1"/>
          </p:cNvCxnSpPr>
          <p:nvPr/>
        </p:nvCxnSpPr>
        <p:spPr>
          <a:xfrm rot="10800000" flipV="1">
            <a:off x="1960641" y="790464"/>
            <a:ext cx="1350261" cy="882331"/>
          </a:xfrm>
          <a:prstGeom prst="bentConnector3">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eur en angle 7">
            <a:extLst>
              <a:ext uri="{FF2B5EF4-FFF2-40B4-BE49-F238E27FC236}">
                <a16:creationId xmlns:a16="http://schemas.microsoft.com/office/drawing/2014/main" id="{D82BD04D-C58A-8841-8B96-CDE43818A827}"/>
              </a:ext>
            </a:extLst>
          </p:cNvPr>
          <p:cNvCxnSpPr/>
          <p:nvPr/>
        </p:nvCxnSpPr>
        <p:spPr>
          <a:xfrm rot="10800000">
            <a:off x="2635771" y="1068340"/>
            <a:ext cx="670048" cy="163290"/>
          </a:xfrm>
          <a:prstGeom prst="bentConnector3">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2" name="Rectangle avec un coin diagonal rogné 21">
            <a:extLst>
              <a:ext uri="{FF2B5EF4-FFF2-40B4-BE49-F238E27FC236}">
                <a16:creationId xmlns:a16="http://schemas.microsoft.com/office/drawing/2014/main" id="{810DC484-9F08-EA4E-AF8A-39A74642D60D}"/>
              </a:ext>
            </a:extLst>
          </p:cNvPr>
          <p:cNvSpPr/>
          <p:nvPr/>
        </p:nvSpPr>
        <p:spPr>
          <a:xfrm>
            <a:off x="446300" y="4150465"/>
            <a:ext cx="8051115" cy="736563"/>
          </a:xfrm>
          <a:prstGeom prst="snip2DiagRect">
            <a:avLst/>
          </a:prstGeom>
          <a:noFill/>
          <a:ln>
            <a:solidFill>
              <a:srgbClr val="53B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55600">
              <a:buSzPts val="2000"/>
              <a:buFont typeface="Arial" panose="020B0604020202020204" pitchFamily="34" charset="0"/>
              <a:buChar char="•"/>
            </a:pPr>
            <a:r>
              <a:rPr lang="fr-FR" dirty="0" err="1">
                <a:solidFill>
                  <a:srgbClr val="000000"/>
                </a:solidFill>
                <a:ea typeface="Nunito"/>
                <a:cs typeface="Nunito"/>
                <a:sym typeface="Nunito"/>
              </a:rPr>
              <a:t>Unusually</a:t>
            </a:r>
            <a:r>
              <a:rPr lang="fr-FR" dirty="0">
                <a:solidFill>
                  <a:srgbClr val="000000"/>
                </a:solidFill>
                <a:ea typeface="Nunito"/>
                <a:cs typeface="Nunito"/>
                <a:sym typeface="Nunito"/>
              </a:rPr>
              <a:t> long taxi time </a:t>
            </a:r>
            <a:r>
              <a:rPr lang="fr-FR" dirty="0" err="1">
                <a:solidFill>
                  <a:srgbClr val="000000"/>
                </a:solidFill>
                <a:ea typeface="Nunito"/>
                <a:cs typeface="Nunito"/>
                <a:sym typeface="Nunito"/>
              </a:rPr>
              <a:t>may</a:t>
            </a:r>
            <a:r>
              <a:rPr lang="fr-FR" dirty="0">
                <a:solidFill>
                  <a:srgbClr val="000000"/>
                </a:solidFill>
                <a:ea typeface="Nunito"/>
                <a:cs typeface="Nunito"/>
                <a:sym typeface="Nunito"/>
              </a:rPr>
              <a:t> have </a:t>
            </a:r>
            <a:r>
              <a:rPr lang="fr-FR" dirty="0" err="1">
                <a:solidFill>
                  <a:srgbClr val="000000"/>
                </a:solidFill>
                <a:ea typeface="Nunito"/>
                <a:cs typeface="Nunito"/>
                <a:sym typeface="Nunito"/>
              </a:rPr>
              <a:t>several</a:t>
            </a:r>
            <a:r>
              <a:rPr lang="fr-FR" dirty="0">
                <a:solidFill>
                  <a:srgbClr val="000000"/>
                </a:solidFill>
                <a:ea typeface="Nunito"/>
                <a:cs typeface="Nunito"/>
                <a:sym typeface="Nunito"/>
              </a:rPr>
              <a:t> </a:t>
            </a:r>
            <a:r>
              <a:rPr lang="fr-FR" dirty="0" err="1">
                <a:solidFill>
                  <a:srgbClr val="000000"/>
                </a:solidFill>
                <a:ea typeface="Nunito"/>
                <a:cs typeface="Nunito"/>
                <a:sym typeface="Nunito"/>
              </a:rPr>
              <a:t>different</a:t>
            </a:r>
            <a:r>
              <a:rPr lang="fr-FR" dirty="0">
                <a:solidFill>
                  <a:srgbClr val="000000"/>
                </a:solidFill>
                <a:ea typeface="Nunito"/>
                <a:cs typeface="Nunito"/>
                <a:sym typeface="Nunito"/>
              </a:rPr>
              <a:t> causes</a:t>
            </a:r>
          </a:p>
          <a:p>
            <a:pPr marL="457200" lvl="0" indent="-355600">
              <a:buSzPts val="2000"/>
              <a:buFont typeface="Arial" panose="020B0604020202020204" pitchFamily="34" charset="0"/>
              <a:buChar char="•"/>
            </a:pPr>
            <a:r>
              <a:rPr lang="fr-FR" dirty="0" err="1">
                <a:solidFill>
                  <a:srgbClr val="000000"/>
                </a:solidFill>
                <a:ea typeface="Nunito"/>
                <a:cs typeface="Nunito"/>
                <a:sym typeface="Nunito"/>
              </a:rPr>
              <a:t>Many</a:t>
            </a:r>
            <a:r>
              <a:rPr lang="fr-FR" dirty="0">
                <a:solidFill>
                  <a:srgbClr val="000000"/>
                </a:solidFill>
                <a:ea typeface="Nunito"/>
                <a:cs typeface="Nunito"/>
                <a:sym typeface="Nunito"/>
              </a:rPr>
              <a:t> </a:t>
            </a:r>
            <a:r>
              <a:rPr lang="fr-FR" dirty="0" err="1">
                <a:solidFill>
                  <a:srgbClr val="000000"/>
                </a:solidFill>
                <a:ea typeface="Nunito"/>
                <a:cs typeface="Nunito"/>
                <a:sym typeface="Nunito"/>
              </a:rPr>
              <a:t>outliers</a:t>
            </a:r>
            <a:r>
              <a:rPr lang="fr-FR" dirty="0">
                <a:solidFill>
                  <a:srgbClr val="000000"/>
                </a:solidFill>
                <a:ea typeface="Nunito"/>
                <a:cs typeface="Nunito"/>
                <a:sym typeface="Nunito"/>
              </a:rPr>
              <a:t>: 2.6k </a:t>
            </a:r>
            <a:r>
              <a:rPr lang="fr-FR" dirty="0" err="1">
                <a:solidFill>
                  <a:srgbClr val="000000"/>
                </a:solidFill>
                <a:ea typeface="Nunito"/>
                <a:cs typeface="Nunito"/>
                <a:sym typeface="Nunito"/>
              </a:rPr>
              <a:t>airplanes</a:t>
            </a:r>
            <a:r>
              <a:rPr lang="fr-FR" dirty="0">
                <a:solidFill>
                  <a:srgbClr val="000000"/>
                </a:solidFill>
                <a:ea typeface="Nunito"/>
                <a:cs typeface="Nunito"/>
                <a:sym typeface="Nunito"/>
              </a:rPr>
              <a:t> </a:t>
            </a:r>
            <a:r>
              <a:rPr lang="fr-FR" dirty="0" err="1">
                <a:solidFill>
                  <a:srgbClr val="000000"/>
                </a:solidFill>
                <a:ea typeface="Nunito"/>
                <a:cs typeface="Nunito"/>
                <a:sym typeface="Nunito"/>
              </a:rPr>
              <a:t>had</a:t>
            </a:r>
            <a:r>
              <a:rPr lang="fr-FR" dirty="0">
                <a:solidFill>
                  <a:srgbClr val="000000"/>
                </a:solidFill>
                <a:ea typeface="Nunito"/>
                <a:cs typeface="Nunito"/>
                <a:sym typeface="Nunito"/>
              </a:rPr>
              <a:t> a TO more </a:t>
            </a:r>
            <a:r>
              <a:rPr lang="fr-FR" dirty="0" err="1">
                <a:solidFill>
                  <a:srgbClr val="000000"/>
                </a:solidFill>
                <a:ea typeface="Nunito"/>
                <a:cs typeface="Nunito"/>
                <a:sym typeface="Nunito"/>
              </a:rPr>
              <a:t>than</a:t>
            </a:r>
            <a:r>
              <a:rPr lang="fr-FR" dirty="0">
                <a:solidFill>
                  <a:srgbClr val="000000"/>
                </a:solidFill>
                <a:ea typeface="Nunito"/>
                <a:cs typeface="Nunito"/>
                <a:sym typeface="Nunito"/>
              </a:rPr>
              <a:t> 1 </a:t>
            </a:r>
            <a:r>
              <a:rPr lang="fr-FR" dirty="0" err="1">
                <a:solidFill>
                  <a:srgbClr val="000000"/>
                </a:solidFill>
                <a:ea typeface="Nunito"/>
                <a:cs typeface="Nunito"/>
                <a:sym typeface="Nunito"/>
              </a:rPr>
              <a:t>hour</a:t>
            </a:r>
            <a:r>
              <a:rPr lang="fr-FR" dirty="0">
                <a:solidFill>
                  <a:srgbClr val="000000"/>
                </a:solidFill>
                <a:ea typeface="Nunito"/>
                <a:cs typeface="Nunito"/>
                <a:sym typeface="Nunito"/>
              </a:rPr>
              <a:t> (~0.5% of the observations)</a:t>
            </a:r>
          </a:p>
          <a:p>
            <a:pPr marL="457200" lvl="0" indent="-355600">
              <a:buSzPts val="2000"/>
              <a:buFont typeface="Arial" panose="020B0604020202020204" pitchFamily="34" charset="0"/>
              <a:buChar char="•"/>
            </a:pPr>
            <a:r>
              <a:rPr lang="fr-FR" dirty="0">
                <a:solidFill>
                  <a:srgbClr val="000000"/>
                </a:solidFill>
                <a:ea typeface="Nunito"/>
                <a:cs typeface="Nunito"/>
                <a:sym typeface="Nunito"/>
              </a:rPr>
              <a:t>The Model </a:t>
            </a:r>
            <a:r>
              <a:rPr lang="fr-FR" dirty="0" err="1">
                <a:solidFill>
                  <a:srgbClr val="000000"/>
                </a:solidFill>
                <a:ea typeface="Nunito"/>
                <a:cs typeface="Nunito"/>
                <a:sym typeface="Nunito"/>
              </a:rPr>
              <a:t>needs</a:t>
            </a:r>
            <a:r>
              <a:rPr lang="fr-FR" dirty="0">
                <a:solidFill>
                  <a:srgbClr val="000000"/>
                </a:solidFill>
                <a:ea typeface="Nunito"/>
                <a:cs typeface="Nunito"/>
                <a:sym typeface="Nunito"/>
              </a:rPr>
              <a:t> to </a:t>
            </a:r>
            <a:r>
              <a:rPr lang="fr-FR" dirty="0" err="1">
                <a:solidFill>
                  <a:srgbClr val="000000"/>
                </a:solidFill>
                <a:ea typeface="Nunito"/>
                <a:cs typeface="Nunito"/>
                <a:sym typeface="Nunito"/>
              </a:rPr>
              <a:t>account</a:t>
            </a:r>
            <a:r>
              <a:rPr lang="fr-FR" dirty="0">
                <a:solidFill>
                  <a:srgbClr val="000000"/>
                </a:solidFill>
                <a:ea typeface="Nunito"/>
                <a:cs typeface="Nunito"/>
                <a:sym typeface="Nunito"/>
              </a:rPr>
              <a:t> for </a:t>
            </a:r>
            <a:r>
              <a:rPr lang="fr-FR" dirty="0" err="1">
                <a:solidFill>
                  <a:srgbClr val="000000"/>
                </a:solidFill>
                <a:ea typeface="Nunito"/>
                <a:cs typeface="Nunito"/>
                <a:sym typeface="Nunito"/>
              </a:rPr>
              <a:t>this</a:t>
            </a:r>
            <a:r>
              <a:rPr lang="fr-FR" dirty="0">
                <a:solidFill>
                  <a:srgbClr val="000000"/>
                </a:solidFill>
                <a:ea typeface="Nunito"/>
                <a:cs typeface="Nunito"/>
                <a:sym typeface="Nunito"/>
              </a:rPr>
              <a:t> </a:t>
            </a:r>
            <a:r>
              <a:rPr lang="fr-FR" dirty="0" err="1">
                <a:solidFill>
                  <a:srgbClr val="000000"/>
                </a:solidFill>
                <a:ea typeface="Nunito"/>
                <a:cs typeface="Nunito"/>
                <a:sym typeface="Nunito"/>
              </a:rPr>
              <a:t>complexity</a:t>
            </a:r>
            <a:r>
              <a:rPr lang="fr-FR" dirty="0">
                <a:solidFill>
                  <a:srgbClr val="000000"/>
                </a:solidFill>
                <a:ea typeface="Nunito"/>
                <a:cs typeface="Nunito"/>
                <a:sym typeface="Nunito"/>
              </a:rPr>
              <a:t> and </a:t>
            </a:r>
            <a:r>
              <a:rPr lang="fr-FR" dirty="0" err="1">
                <a:solidFill>
                  <a:srgbClr val="000000"/>
                </a:solidFill>
                <a:ea typeface="Nunito"/>
                <a:cs typeface="Nunito"/>
                <a:sym typeface="Nunito"/>
              </a:rPr>
              <a:t>take</a:t>
            </a:r>
            <a:r>
              <a:rPr lang="fr-FR" dirty="0">
                <a:solidFill>
                  <a:srgbClr val="000000"/>
                </a:solidFill>
                <a:ea typeface="Nunito"/>
                <a:cs typeface="Nunito"/>
                <a:sym typeface="Nunito"/>
              </a:rPr>
              <a:t> </a:t>
            </a:r>
            <a:r>
              <a:rPr lang="fr-FR" dirty="0" err="1">
                <a:solidFill>
                  <a:srgbClr val="000000"/>
                </a:solidFill>
                <a:ea typeface="Nunito"/>
                <a:cs typeface="Nunito"/>
                <a:sym typeface="Nunito"/>
              </a:rPr>
              <a:t>into</a:t>
            </a:r>
            <a:r>
              <a:rPr lang="fr-FR" dirty="0">
                <a:solidFill>
                  <a:srgbClr val="000000"/>
                </a:solidFill>
                <a:ea typeface="Nunito"/>
                <a:cs typeface="Nunito"/>
                <a:sym typeface="Nunito"/>
              </a:rPr>
              <a:t> </a:t>
            </a:r>
            <a:r>
              <a:rPr lang="fr-FR" dirty="0" err="1">
                <a:solidFill>
                  <a:srgbClr val="000000"/>
                </a:solidFill>
                <a:ea typeface="Nunito"/>
                <a:cs typeface="Nunito"/>
                <a:sym typeface="Nunito"/>
              </a:rPr>
              <a:t>account</a:t>
            </a:r>
            <a:r>
              <a:rPr lang="fr-FR" dirty="0">
                <a:solidFill>
                  <a:srgbClr val="000000"/>
                </a:solidFill>
                <a:ea typeface="Nunito"/>
                <a:cs typeface="Nunito"/>
                <a:sym typeface="Nunito"/>
              </a:rPr>
              <a:t> </a:t>
            </a:r>
            <a:r>
              <a:rPr lang="fr-FR" dirty="0" err="1">
                <a:solidFill>
                  <a:srgbClr val="000000"/>
                </a:solidFill>
                <a:ea typeface="Nunito"/>
                <a:cs typeface="Nunito"/>
                <a:sym typeface="Nunito"/>
              </a:rPr>
              <a:t>external</a:t>
            </a:r>
            <a:r>
              <a:rPr lang="fr-FR" dirty="0">
                <a:solidFill>
                  <a:srgbClr val="000000"/>
                </a:solidFill>
                <a:ea typeface="Nunito"/>
                <a:cs typeface="Nunito"/>
                <a:sym typeface="Nunito"/>
              </a:rPr>
              <a:t> variables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12" name="Google Shape;587;p31">
            <a:extLst>
              <a:ext uri="{FF2B5EF4-FFF2-40B4-BE49-F238E27FC236}">
                <a16:creationId xmlns:a16="http://schemas.microsoft.com/office/drawing/2014/main" id="{725C23FF-FF9C-4941-A481-5A1D4FF88174}"/>
              </a:ext>
            </a:extLst>
          </p:cNvPr>
          <p:cNvSpPr txBox="1">
            <a:spLocks/>
          </p:cNvSpPr>
          <p:nvPr/>
        </p:nvSpPr>
        <p:spPr>
          <a:xfrm>
            <a:off x="802700" y="84875"/>
            <a:ext cx="8267409" cy="99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buClr>
                <a:schemeClr val="dk2"/>
              </a:buClr>
              <a:buSzPts val="2800"/>
              <a:buFont typeface="Maven Pro"/>
              <a:buNone/>
              <a:defRPr sz="2400">
                <a:latin typeface="+mn-lt"/>
                <a:ea typeface="Maven Pro"/>
                <a:cs typeface="Maven Pro"/>
              </a:defRPr>
            </a:lvl1pPr>
            <a:lvl2pPr>
              <a:buClr>
                <a:schemeClr val="dk2"/>
              </a:buClr>
              <a:buSzPts val="2800"/>
              <a:buFont typeface="Maven Pro"/>
              <a:buNone/>
              <a:defRPr sz="2800" b="1">
                <a:solidFill>
                  <a:schemeClr val="dk2"/>
                </a:solidFill>
                <a:latin typeface="Maven Pro"/>
                <a:ea typeface="Maven Pro"/>
                <a:cs typeface="Maven Pro"/>
              </a:defRPr>
            </a:lvl2pPr>
            <a:lvl3pPr>
              <a:buClr>
                <a:schemeClr val="dk2"/>
              </a:buClr>
              <a:buSzPts val="2800"/>
              <a:buFont typeface="Maven Pro"/>
              <a:buNone/>
              <a:defRPr sz="2800" b="1">
                <a:solidFill>
                  <a:schemeClr val="dk2"/>
                </a:solidFill>
                <a:latin typeface="Maven Pro"/>
                <a:ea typeface="Maven Pro"/>
                <a:cs typeface="Maven Pro"/>
              </a:defRPr>
            </a:lvl3pPr>
            <a:lvl4pPr>
              <a:buClr>
                <a:schemeClr val="dk2"/>
              </a:buClr>
              <a:buSzPts val="2800"/>
              <a:buFont typeface="Maven Pro"/>
              <a:buNone/>
              <a:defRPr sz="2800" b="1">
                <a:solidFill>
                  <a:schemeClr val="dk2"/>
                </a:solidFill>
                <a:latin typeface="Maven Pro"/>
                <a:ea typeface="Maven Pro"/>
                <a:cs typeface="Maven Pro"/>
              </a:defRPr>
            </a:lvl4pPr>
            <a:lvl5pPr>
              <a:buClr>
                <a:schemeClr val="dk2"/>
              </a:buClr>
              <a:buSzPts val="2800"/>
              <a:buFont typeface="Maven Pro"/>
              <a:buNone/>
              <a:defRPr sz="2800" b="1">
                <a:solidFill>
                  <a:schemeClr val="dk2"/>
                </a:solidFill>
                <a:latin typeface="Maven Pro"/>
                <a:ea typeface="Maven Pro"/>
                <a:cs typeface="Maven Pro"/>
              </a:defRPr>
            </a:lvl5pPr>
            <a:lvl6pPr>
              <a:buClr>
                <a:schemeClr val="dk2"/>
              </a:buClr>
              <a:buSzPts val="2800"/>
              <a:buFont typeface="Maven Pro"/>
              <a:buNone/>
              <a:defRPr sz="2800" b="1">
                <a:solidFill>
                  <a:schemeClr val="dk2"/>
                </a:solidFill>
                <a:latin typeface="Maven Pro"/>
                <a:ea typeface="Maven Pro"/>
                <a:cs typeface="Maven Pro"/>
              </a:defRPr>
            </a:lvl6pPr>
            <a:lvl7pPr>
              <a:buClr>
                <a:schemeClr val="dk2"/>
              </a:buClr>
              <a:buSzPts val="2800"/>
              <a:buFont typeface="Maven Pro"/>
              <a:buNone/>
              <a:defRPr sz="2800" b="1">
                <a:solidFill>
                  <a:schemeClr val="dk2"/>
                </a:solidFill>
                <a:latin typeface="Maven Pro"/>
                <a:ea typeface="Maven Pro"/>
                <a:cs typeface="Maven Pro"/>
              </a:defRPr>
            </a:lvl7pPr>
            <a:lvl8pPr>
              <a:buClr>
                <a:schemeClr val="dk2"/>
              </a:buClr>
              <a:buSzPts val="2800"/>
              <a:buFont typeface="Maven Pro"/>
              <a:buNone/>
              <a:defRPr sz="2800" b="1">
                <a:solidFill>
                  <a:schemeClr val="dk2"/>
                </a:solidFill>
                <a:latin typeface="Maven Pro"/>
                <a:ea typeface="Maven Pro"/>
                <a:cs typeface="Maven Pro"/>
              </a:defRPr>
            </a:lvl8pPr>
            <a:lvl9pPr>
              <a:buClr>
                <a:schemeClr val="dk2"/>
              </a:buClr>
              <a:buSzPts val="2800"/>
              <a:buFont typeface="Maven Pro"/>
              <a:buNone/>
              <a:defRPr sz="2800" b="1">
                <a:solidFill>
                  <a:schemeClr val="dk2"/>
                </a:solidFill>
                <a:latin typeface="Maven Pro"/>
                <a:ea typeface="Maven Pro"/>
                <a:cs typeface="Maven Pro"/>
              </a:defRPr>
            </a:lvl9pPr>
          </a:lstStyle>
          <a:p>
            <a:r>
              <a:rPr lang="en" dirty="0"/>
              <a:t>Our model outperforms the one currently used (rolling average) </a:t>
            </a:r>
            <a:endParaRPr lang="fr-FR" dirty="0"/>
          </a:p>
        </p:txBody>
      </p:sp>
      <p:sp>
        <p:nvSpPr>
          <p:cNvPr id="648" name="Google Shape;648;p35"/>
          <p:cNvSpPr/>
          <p:nvPr/>
        </p:nvSpPr>
        <p:spPr>
          <a:xfrm>
            <a:off x="89900" y="84875"/>
            <a:ext cx="712800" cy="635700"/>
          </a:xfrm>
          <a:prstGeom prst="hexagon">
            <a:avLst>
              <a:gd name="adj" fmla="val 25000"/>
              <a:gd name="vf" fmla="val 115470"/>
            </a:avLst>
          </a:prstGeom>
          <a:solidFill>
            <a:srgbClr val="93C47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dirty="0"/>
              <a:t>3</a:t>
            </a:r>
            <a:endParaRPr sz="2700" b="0" i="0" u="none" strike="noStrike" cap="none" dirty="0">
              <a:solidFill>
                <a:srgbClr val="000000"/>
              </a:solidFill>
              <a:latin typeface="Arial"/>
              <a:ea typeface="Arial"/>
              <a:cs typeface="Arial"/>
              <a:sym typeface="Arial"/>
            </a:endParaRPr>
          </a:p>
        </p:txBody>
      </p:sp>
      <p:sp>
        <p:nvSpPr>
          <p:cNvPr id="10" name="Flèche vers la droite 9">
            <a:extLst>
              <a:ext uri="{FF2B5EF4-FFF2-40B4-BE49-F238E27FC236}">
                <a16:creationId xmlns:a16="http://schemas.microsoft.com/office/drawing/2014/main" id="{9585EBB8-F21A-1D42-BFE3-5FE328FD6963}"/>
              </a:ext>
            </a:extLst>
          </p:cNvPr>
          <p:cNvSpPr/>
          <p:nvPr/>
        </p:nvSpPr>
        <p:spPr>
          <a:xfrm>
            <a:off x="3963399" y="2202739"/>
            <a:ext cx="429768" cy="246888"/>
          </a:xfrm>
          <a:prstGeom prst="rightArrow">
            <a:avLst>
              <a:gd name="adj1" fmla="val 50000"/>
              <a:gd name="adj2" fmla="val 4787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avec un coin diagonal rogné 28">
            <a:extLst>
              <a:ext uri="{FF2B5EF4-FFF2-40B4-BE49-F238E27FC236}">
                <a16:creationId xmlns:a16="http://schemas.microsoft.com/office/drawing/2014/main" id="{2BB2E013-8232-D14E-AF7A-1052DD2D7166}"/>
              </a:ext>
            </a:extLst>
          </p:cNvPr>
          <p:cNvSpPr/>
          <p:nvPr/>
        </p:nvSpPr>
        <p:spPr>
          <a:xfrm>
            <a:off x="446300" y="4000321"/>
            <a:ext cx="8051115" cy="886707"/>
          </a:xfrm>
          <a:prstGeom prst="snip2DiagRect">
            <a:avLst/>
          </a:prstGeom>
          <a:noFill/>
          <a:ln>
            <a:solidFill>
              <a:srgbClr val="53B4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lvl="0" indent="-355600">
              <a:buSzPts val="2000"/>
              <a:buFont typeface="Arial" panose="020B0604020202020204" pitchFamily="34" charset="0"/>
              <a:buChar char="•"/>
            </a:pPr>
            <a:r>
              <a:rPr lang="fr-FR" dirty="0" err="1">
                <a:solidFill>
                  <a:srgbClr val="000000"/>
                </a:solidFill>
                <a:ea typeface="Nunito"/>
                <a:cs typeface="Nunito"/>
                <a:sym typeface="Nunito"/>
              </a:rPr>
              <a:t>Compared</a:t>
            </a:r>
            <a:r>
              <a:rPr lang="fr-FR" dirty="0">
                <a:solidFill>
                  <a:srgbClr val="000000"/>
                </a:solidFill>
                <a:ea typeface="Nunito"/>
                <a:cs typeface="Nunito"/>
                <a:sym typeface="Nunito"/>
              </a:rPr>
              <a:t> to the </a:t>
            </a:r>
            <a:r>
              <a:rPr lang="fr-FR" dirty="0" err="1">
                <a:solidFill>
                  <a:srgbClr val="000000"/>
                </a:solidFill>
                <a:ea typeface="Nunito"/>
                <a:cs typeface="Nunito"/>
                <a:sym typeface="Nunito"/>
              </a:rPr>
              <a:t>Moving</a:t>
            </a:r>
            <a:r>
              <a:rPr lang="fr-FR" dirty="0">
                <a:solidFill>
                  <a:srgbClr val="000000"/>
                </a:solidFill>
                <a:ea typeface="Nunito"/>
                <a:cs typeface="Nunito"/>
                <a:sym typeface="Nunito"/>
              </a:rPr>
              <a:t> </a:t>
            </a:r>
            <a:r>
              <a:rPr lang="fr-FR" dirty="0" err="1">
                <a:solidFill>
                  <a:srgbClr val="000000"/>
                </a:solidFill>
                <a:ea typeface="Nunito"/>
                <a:cs typeface="Nunito"/>
                <a:sym typeface="Nunito"/>
              </a:rPr>
              <a:t>Average</a:t>
            </a:r>
            <a:r>
              <a:rPr lang="fr-FR" dirty="0">
                <a:solidFill>
                  <a:srgbClr val="000000"/>
                </a:solidFill>
                <a:ea typeface="Nunito"/>
                <a:cs typeface="Nunito"/>
                <a:sym typeface="Nunito"/>
              </a:rPr>
              <a:t> </a:t>
            </a:r>
            <a:r>
              <a:rPr lang="fr-FR" dirty="0" err="1">
                <a:solidFill>
                  <a:srgbClr val="000000"/>
                </a:solidFill>
                <a:ea typeface="Nunito"/>
                <a:cs typeface="Nunito"/>
                <a:sym typeface="Nunito"/>
              </a:rPr>
              <a:t>that</a:t>
            </a:r>
            <a:r>
              <a:rPr lang="fr-FR" dirty="0">
                <a:solidFill>
                  <a:srgbClr val="000000"/>
                </a:solidFill>
                <a:ea typeface="Nunito"/>
                <a:cs typeface="Nunito"/>
                <a:sym typeface="Nunito"/>
              </a:rPr>
              <a:t> </a:t>
            </a:r>
            <a:r>
              <a:rPr lang="fr-FR" dirty="0" err="1">
                <a:solidFill>
                  <a:srgbClr val="000000"/>
                </a:solidFill>
                <a:ea typeface="Nunito"/>
                <a:cs typeface="Nunito"/>
                <a:sym typeface="Nunito"/>
              </a:rPr>
              <a:t>almost</a:t>
            </a:r>
            <a:r>
              <a:rPr lang="fr-FR" dirty="0">
                <a:solidFill>
                  <a:srgbClr val="000000"/>
                </a:solidFill>
                <a:ea typeface="Nunito"/>
                <a:cs typeface="Nunito"/>
                <a:sym typeface="Nunito"/>
              </a:rPr>
              <a:t> </a:t>
            </a:r>
            <a:r>
              <a:rPr lang="fr-FR" dirty="0" err="1">
                <a:solidFill>
                  <a:srgbClr val="000000"/>
                </a:solidFill>
                <a:ea typeface="Nunito"/>
                <a:cs typeface="Nunito"/>
                <a:sym typeface="Nunito"/>
              </a:rPr>
              <a:t>always</a:t>
            </a:r>
            <a:r>
              <a:rPr lang="fr-FR" dirty="0">
                <a:solidFill>
                  <a:srgbClr val="000000"/>
                </a:solidFill>
                <a:ea typeface="Nunito"/>
                <a:cs typeface="Nunito"/>
                <a:sym typeface="Nunito"/>
              </a:rPr>
              <a:t> </a:t>
            </a:r>
            <a:r>
              <a:rPr lang="fr-FR" dirty="0" err="1">
                <a:solidFill>
                  <a:srgbClr val="000000"/>
                </a:solidFill>
                <a:ea typeface="Nunito"/>
                <a:cs typeface="Nunito"/>
                <a:sym typeface="Nunito"/>
              </a:rPr>
              <a:t>predicts</a:t>
            </a:r>
            <a:r>
              <a:rPr lang="fr-FR" dirty="0">
                <a:solidFill>
                  <a:srgbClr val="000000"/>
                </a:solidFill>
                <a:ea typeface="Nunito"/>
                <a:cs typeface="Nunito"/>
                <a:sym typeface="Nunito"/>
              </a:rPr>
              <a:t> the </a:t>
            </a:r>
            <a:r>
              <a:rPr lang="fr-FR" dirty="0" err="1">
                <a:solidFill>
                  <a:srgbClr val="000000"/>
                </a:solidFill>
                <a:ea typeface="Nunito"/>
                <a:cs typeface="Nunito"/>
                <a:sym typeface="Nunito"/>
              </a:rPr>
              <a:t>same</a:t>
            </a:r>
            <a:r>
              <a:rPr lang="fr-FR" dirty="0">
                <a:solidFill>
                  <a:srgbClr val="000000"/>
                </a:solidFill>
                <a:ea typeface="Nunito"/>
                <a:cs typeface="Nunito"/>
                <a:sym typeface="Nunito"/>
              </a:rPr>
              <a:t> value, </a:t>
            </a:r>
            <a:r>
              <a:rPr lang="fr-FR" dirty="0" err="1">
                <a:solidFill>
                  <a:srgbClr val="000000"/>
                </a:solidFill>
                <a:ea typeface="Nunito"/>
                <a:cs typeface="Nunito"/>
                <a:sym typeface="Nunito"/>
              </a:rPr>
              <a:t>our</a:t>
            </a:r>
            <a:r>
              <a:rPr lang="fr-FR" dirty="0">
                <a:solidFill>
                  <a:srgbClr val="000000"/>
                </a:solidFill>
                <a:ea typeface="Nunito"/>
                <a:cs typeface="Nunito"/>
                <a:sym typeface="Nunito"/>
              </a:rPr>
              <a:t> model has a lot of variance in </a:t>
            </a:r>
            <a:r>
              <a:rPr lang="fr-FR" dirty="0" err="1">
                <a:solidFill>
                  <a:srgbClr val="000000"/>
                </a:solidFill>
                <a:ea typeface="Nunito"/>
                <a:cs typeface="Nunito"/>
                <a:sym typeface="Nunito"/>
              </a:rPr>
              <a:t>its</a:t>
            </a:r>
            <a:r>
              <a:rPr lang="fr-FR" dirty="0">
                <a:solidFill>
                  <a:srgbClr val="000000"/>
                </a:solidFill>
                <a:ea typeface="Nunito"/>
                <a:cs typeface="Nunito"/>
                <a:sym typeface="Nunito"/>
              </a:rPr>
              <a:t> </a:t>
            </a:r>
            <a:r>
              <a:rPr lang="fr-FR" dirty="0" err="1">
                <a:solidFill>
                  <a:srgbClr val="000000"/>
                </a:solidFill>
                <a:ea typeface="Nunito"/>
                <a:cs typeface="Nunito"/>
                <a:sym typeface="Nunito"/>
              </a:rPr>
              <a:t>predictions</a:t>
            </a:r>
            <a:r>
              <a:rPr lang="fr-FR" dirty="0">
                <a:solidFill>
                  <a:srgbClr val="000000"/>
                </a:solidFill>
                <a:ea typeface="Nunito"/>
                <a:cs typeface="Nunito"/>
                <a:sym typeface="Nunito"/>
              </a:rPr>
              <a:t> </a:t>
            </a:r>
            <a:r>
              <a:rPr lang="fr-FR" dirty="0" err="1">
                <a:solidFill>
                  <a:srgbClr val="000000"/>
                </a:solidFill>
                <a:ea typeface="Nunito"/>
                <a:cs typeface="Nunito"/>
                <a:sym typeface="Nunito"/>
              </a:rPr>
              <a:t>which</a:t>
            </a:r>
            <a:r>
              <a:rPr lang="fr-FR" dirty="0">
                <a:solidFill>
                  <a:srgbClr val="000000"/>
                </a:solidFill>
                <a:ea typeface="Nunito"/>
                <a:cs typeface="Nunito"/>
                <a:sym typeface="Nunito"/>
              </a:rPr>
              <a:t> </a:t>
            </a:r>
            <a:r>
              <a:rPr lang="fr-FR" dirty="0" err="1">
                <a:solidFill>
                  <a:srgbClr val="000000"/>
                </a:solidFill>
                <a:ea typeface="Nunito"/>
                <a:cs typeface="Nunito"/>
                <a:sym typeface="Nunito"/>
              </a:rPr>
              <a:t>reflects</a:t>
            </a:r>
            <a:r>
              <a:rPr lang="fr-FR" dirty="0">
                <a:solidFill>
                  <a:srgbClr val="000000"/>
                </a:solidFill>
                <a:ea typeface="Nunito"/>
                <a:cs typeface="Nunito"/>
                <a:sym typeface="Nunito"/>
              </a:rPr>
              <a:t> the variance of the </a:t>
            </a:r>
            <a:r>
              <a:rPr lang="fr-FR" dirty="0" err="1">
                <a:solidFill>
                  <a:srgbClr val="000000"/>
                </a:solidFill>
                <a:ea typeface="Nunito"/>
                <a:cs typeface="Nunito"/>
                <a:sym typeface="Nunito"/>
              </a:rPr>
              <a:t>true</a:t>
            </a:r>
            <a:r>
              <a:rPr lang="fr-FR" dirty="0">
                <a:solidFill>
                  <a:srgbClr val="000000"/>
                </a:solidFill>
                <a:ea typeface="Nunito"/>
                <a:cs typeface="Nunito"/>
                <a:sym typeface="Nunito"/>
              </a:rPr>
              <a:t> TO values</a:t>
            </a:r>
          </a:p>
          <a:p>
            <a:pPr marL="457200" lvl="0" indent="-355600">
              <a:buSzPts val="2000"/>
              <a:buFont typeface="Arial" panose="020B0604020202020204" pitchFamily="34" charset="0"/>
              <a:buChar char="•"/>
            </a:pPr>
            <a:r>
              <a:rPr lang="fr-FR" dirty="0">
                <a:solidFill>
                  <a:srgbClr val="000000"/>
                </a:solidFill>
                <a:ea typeface="Nunito"/>
                <a:cs typeface="Nunito"/>
                <a:sym typeface="Nunito"/>
              </a:rPr>
              <a:t>The </a:t>
            </a:r>
            <a:r>
              <a:rPr lang="fr-FR" dirty="0" err="1">
                <a:solidFill>
                  <a:srgbClr val="000000"/>
                </a:solidFill>
                <a:ea typeface="Nunito"/>
                <a:cs typeface="Nunito"/>
                <a:sym typeface="Nunito"/>
              </a:rPr>
              <a:t>errors</a:t>
            </a:r>
            <a:r>
              <a:rPr lang="fr-FR" dirty="0">
                <a:solidFill>
                  <a:srgbClr val="000000"/>
                </a:solidFill>
                <a:ea typeface="Nunito"/>
                <a:cs typeface="Nunito"/>
                <a:sym typeface="Nunito"/>
              </a:rPr>
              <a:t> </a:t>
            </a:r>
            <a:r>
              <a:rPr lang="fr-FR" dirty="0" err="1">
                <a:solidFill>
                  <a:srgbClr val="000000"/>
                </a:solidFill>
                <a:ea typeface="Nunito"/>
                <a:cs typeface="Nunito"/>
                <a:sym typeface="Nunito"/>
              </a:rPr>
              <a:t>done</a:t>
            </a:r>
            <a:r>
              <a:rPr lang="fr-FR" dirty="0">
                <a:solidFill>
                  <a:srgbClr val="000000"/>
                </a:solidFill>
                <a:ea typeface="Nunito"/>
                <a:cs typeface="Nunito"/>
                <a:sym typeface="Nunito"/>
              </a:rPr>
              <a:t> by </a:t>
            </a:r>
            <a:r>
              <a:rPr lang="fr-FR" dirty="0" err="1">
                <a:solidFill>
                  <a:srgbClr val="000000"/>
                </a:solidFill>
                <a:ea typeface="Nunito"/>
                <a:cs typeface="Nunito"/>
                <a:sym typeface="Nunito"/>
              </a:rPr>
              <a:t>our</a:t>
            </a:r>
            <a:r>
              <a:rPr lang="fr-FR" dirty="0">
                <a:solidFill>
                  <a:srgbClr val="000000"/>
                </a:solidFill>
                <a:ea typeface="Nunito"/>
                <a:cs typeface="Nunito"/>
                <a:sym typeface="Nunito"/>
              </a:rPr>
              <a:t> model are on </a:t>
            </a:r>
            <a:r>
              <a:rPr lang="fr-FR" dirty="0" err="1">
                <a:solidFill>
                  <a:srgbClr val="000000"/>
                </a:solidFill>
                <a:ea typeface="Nunito"/>
                <a:cs typeface="Nunito"/>
                <a:sym typeface="Nunito"/>
              </a:rPr>
              <a:t>average</a:t>
            </a:r>
            <a:r>
              <a:rPr lang="fr-FR" dirty="0">
                <a:solidFill>
                  <a:srgbClr val="000000"/>
                </a:solidFill>
                <a:ea typeface="Nunito"/>
                <a:cs typeface="Nunito"/>
                <a:sym typeface="Nunito"/>
              </a:rPr>
              <a:t> </a:t>
            </a:r>
            <a:r>
              <a:rPr lang="fr-FR" dirty="0" err="1">
                <a:solidFill>
                  <a:srgbClr val="000000"/>
                </a:solidFill>
                <a:ea typeface="Nunito"/>
                <a:cs typeface="Nunito"/>
                <a:sym typeface="Nunito"/>
              </a:rPr>
              <a:t>lower</a:t>
            </a:r>
            <a:r>
              <a:rPr lang="fr-FR" dirty="0">
                <a:solidFill>
                  <a:srgbClr val="000000"/>
                </a:solidFill>
                <a:ea typeface="Nunito"/>
                <a:cs typeface="Nunito"/>
                <a:sym typeface="Nunito"/>
              </a:rPr>
              <a:t> </a:t>
            </a:r>
            <a:r>
              <a:rPr lang="fr-FR" dirty="0" err="1">
                <a:solidFill>
                  <a:srgbClr val="000000"/>
                </a:solidFill>
                <a:ea typeface="Nunito"/>
                <a:cs typeface="Nunito"/>
                <a:sym typeface="Nunito"/>
              </a:rPr>
              <a:t>than</a:t>
            </a:r>
            <a:r>
              <a:rPr lang="fr-FR" dirty="0">
                <a:solidFill>
                  <a:srgbClr val="000000"/>
                </a:solidFill>
                <a:ea typeface="Nunito"/>
                <a:cs typeface="Nunito"/>
                <a:sym typeface="Nunito"/>
              </a:rPr>
              <a:t> the </a:t>
            </a:r>
            <a:r>
              <a:rPr lang="fr-FR" dirty="0" err="1">
                <a:solidFill>
                  <a:srgbClr val="000000"/>
                </a:solidFill>
                <a:ea typeface="Nunito"/>
                <a:cs typeface="Nunito"/>
                <a:sym typeface="Nunito"/>
              </a:rPr>
              <a:t>errors</a:t>
            </a:r>
            <a:r>
              <a:rPr lang="fr-FR" dirty="0">
                <a:solidFill>
                  <a:srgbClr val="000000"/>
                </a:solidFill>
                <a:ea typeface="Nunito"/>
                <a:cs typeface="Nunito"/>
                <a:sym typeface="Nunito"/>
              </a:rPr>
              <a:t> </a:t>
            </a:r>
            <a:r>
              <a:rPr lang="fr-FR" dirty="0" err="1">
                <a:solidFill>
                  <a:srgbClr val="000000"/>
                </a:solidFill>
                <a:ea typeface="Nunito"/>
                <a:cs typeface="Nunito"/>
                <a:sym typeface="Nunito"/>
              </a:rPr>
              <a:t>done</a:t>
            </a:r>
            <a:r>
              <a:rPr lang="fr-FR" dirty="0">
                <a:solidFill>
                  <a:srgbClr val="000000"/>
                </a:solidFill>
                <a:ea typeface="Nunito"/>
                <a:cs typeface="Nunito"/>
                <a:sym typeface="Nunito"/>
              </a:rPr>
              <a:t> by the </a:t>
            </a:r>
            <a:r>
              <a:rPr lang="fr-FR" dirty="0" err="1">
                <a:solidFill>
                  <a:srgbClr val="000000"/>
                </a:solidFill>
                <a:ea typeface="Nunito"/>
                <a:cs typeface="Nunito"/>
                <a:sym typeface="Nunito"/>
              </a:rPr>
              <a:t>Moving</a:t>
            </a:r>
            <a:r>
              <a:rPr lang="fr-FR" dirty="0">
                <a:solidFill>
                  <a:srgbClr val="000000"/>
                </a:solidFill>
                <a:ea typeface="Nunito"/>
                <a:cs typeface="Nunito"/>
                <a:sym typeface="Nunito"/>
              </a:rPr>
              <a:t> </a:t>
            </a:r>
            <a:r>
              <a:rPr lang="fr-FR" dirty="0" err="1">
                <a:solidFill>
                  <a:srgbClr val="000000"/>
                </a:solidFill>
                <a:ea typeface="Nunito"/>
                <a:cs typeface="Nunito"/>
                <a:sym typeface="Nunito"/>
              </a:rPr>
              <a:t>Average</a:t>
            </a:r>
            <a:endParaRPr lang="fr-FR" dirty="0">
              <a:solidFill>
                <a:srgbClr val="000000"/>
              </a:solidFill>
              <a:ea typeface="Nunito"/>
              <a:cs typeface="Nunito"/>
              <a:sym typeface="Nunito"/>
            </a:endParaRPr>
          </a:p>
        </p:txBody>
      </p:sp>
      <p:pic>
        <p:nvPicPr>
          <p:cNvPr id="20" name="Image 19">
            <a:extLst>
              <a:ext uri="{FF2B5EF4-FFF2-40B4-BE49-F238E27FC236}">
                <a16:creationId xmlns:a16="http://schemas.microsoft.com/office/drawing/2014/main" id="{E2ACD989-D364-124C-9F83-4F560FB950A4}"/>
              </a:ext>
            </a:extLst>
          </p:cNvPr>
          <p:cNvPicPr>
            <a:picLocks noChangeAspect="1"/>
          </p:cNvPicPr>
          <p:nvPr/>
        </p:nvPicPr>
        <p:blipFill>
          <a:blip r:embed="rId3"/>
          <a:stretch>
            <a:fillRect/>
          </a:stretch>
        </p:blipFill>
        <p:spPr>
          <a:xfrm>
            <a:off x="274535" y="1139688"/>
            <a:ext cx="3903748" cy="2619877"/>
          </a:xfrm>
          <a:prstGeom prst="rect">
            <a:avLst/>
          </a:prstGeom>
        </p:spPr>
      </p:pic>
      <p:pic>
        <p:nvPicPr>
          <p:cNvPr id="21" name="Image 20">
            <a:extLst>
              <a:ext uri="{FF2B5EF4-FFF2-40B4-BE49-F238E27FC236}">
                <a16:creationId xmlns:a16="http://schemas.microsoft.com/office/drawing/2014/main" id="{A9D520FF-1541-A243-B27D-039C7B43C810}"/>
              </a:ext>
            </a:extLst>
          </p:cNvPr>
          <p:cNvPicPr>
            <a:picLocks noChangeAspect="1"/>
          </p:cNvPicPr>
          <p:nvPr/>
        </p:nvPicPr>
        <p:blipFill>
          <a:blip r:embed="rId4"/>
          <a:stretch>
            <a:fillRect/>
          </a:stretch>
        </p:blipFill>
        <p:spPr>
          <a:xfrm>
            <a:off x="4379451" y="1129578"/>
            <a:ext cx="4764549" cy="2666801"/>
          </a:xfrm>
          <a:prstGeom prst="rect">
            <a:avLst/>
          </a:prstGeom>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1521</TotalTime>
  <Words>2094</Words>
  <Application>Microsoft Macintosh PowerPoint</Application>
  <PresentationFormat>Affichage à l'écran (16:9)</PresentationFormat>
  <Paragraphs>244</Paragraphs>
  <Slides>25</Slides>
  <Notes>23</Notes>
  <HiddenSlides>0</HiddenSlides>
  <MMClips>0</MMClips>
  <ScaleCrop>false</ScaleCrop>
  <HeadingPairs>
    <vt:vector size="6" baseType="variant">
      <vt:variant>
        <vt:lpstr>Polices utilisées</vt:lpstr>
      </vt:variant>
      <vt:variant>
        <vt:i4>7</vt:i4>
      </vt:variant>
      <vt:variant>
        <vt:lpstr>Thème</vt:lpstr>
      </vt:variant>
      <vt:variant>
        <vt:i4>2</vt:i4>
      </vt:variant>
      <vt:variant>
        <vt:lpstr>Titres des diapositives</vt:lpstr>
      </vt:variant>
      <vt:variant>
        <vt:i4>25</vt:i4>
      </vt:variant>
    </vt:vector>
  </HeadingPairs>
  <TitlesOfParts>
    <vt:vector size="34" baseType="lpstr">
      <vt:lpstr>Maven Pro</vt:lpstr>
      <vt:lpstr>Georgia</vt:lpstr>
      <vt:lpstr>Nunito</vt:lpstr>
      <vt:lpstr>Calibri</vt:lpstr>
      <vt:lpstr>Arial</vt:lpstr>
      <vt:lpstr>Noto Sans Symbols</vt:lpstr>
      <vt:lpstr>Roboto</vt:lpstr>
      <vt:lpstr>Momentum</vt:lpstr>
      <vt:lpstr>Momentum</vt:lpstr>
      <vt:lpstr>Présentation PowerPoint</vt:lpstr>
      <vt:lpstr>Présentation PowerPoint</vt:lpstr>
      <vt:lpstr>Présentation PowerPoint</vt:lpstr>
      <vt:lpstr>What is the taxi-out (TO) time?</vt:lpstr>
      <vt:lpstr>Why is it important to precisely forecast the TO time? (1/3)</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Models scores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Romain Besombes</cp:lastModifiedBy>
  <cp:revision>55</cp:revision>
  <dcterms:modified xsi:type="dcterms:W3CDTF">2020-10-07T11:48:54Z</dcterms:modified>
</cp:coreProperties>
</file>